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60" r:id="rId4"/>
    <p:sldId id="261" r:id="rId5"/>
  </p:sldIdLst>
  <p:sldSz cx="9144000" cy="107997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A86FE32-2DA7-4C7D-B520-E9E21EB1D5D0}">
          <p14:sldIdLst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40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00FFFF"/>
    <a:srgbClr val="99FF99"/>
    <a:srgbClr val="FF7C80"/>
    <a:srgbClr val="66CCFF"/>
    <a:srgbClr val="FF9999"/>
    <a:srgbClr val="CC00FF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4451" autoAdjust="0"/>
  </p:normalViewPr>
  <p:slideViewPr>
    <p:cSldViewPr>
      <p:cViewPr>
        <p:scale>
          <a:sx n="75" d="100"/>
          <a:sy n="75" d="100"/>
        </p:scale>
        <p:origin x="-1152" y="108"/>
      </p:cViewPr>
      <p:guideLst>
        <p:guide orient="horz" pos="34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3014521574082119"/>
          <c:y val="2.0697715568220976E-2"/>
          <c:w val="0.44683554018516908"/>
          <c:h val="0.76419993667290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 удовлетворены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организация учебного процесса</c:v>
                </c:pt>
                <c:pt idx="1">
                  <c:v>качество обучения</c:v>
                </c:pt>
                <c:pt idx="2">
                  <c:v>регулярность и порядок организации внеучебных мероприятий</c:v>
                </c:pt>
                <c:pt idx="3">
                  <c:v>качество воспитательной работы</c:v>
                </c:pt>
                <c:pt idx="4">
                  <c:v>организация медицинского контроля и медицинской помощи</c:v>
                </c:pt>
                <c:pt idx="5">
                  <c:v>качество питания </c:v>
                </c:pt>
                <c:pt idx="6">
                  <c:v>комфортность пребывания</c:v>
                </c:pt>
                <c:pt idx="7">
                  <c:v>условия пребывания для обучающихся с ограниченными возможностями</c:v>
                </c:pt>
                <c:pt idx="8">
                  <c:v>безопасность пребывания </c:v>
                </c:pt>
              </c:strCache>
            </c:strRef>
          </c:cat>
          <c:val>
            <c:numRef>
              <c:f>Лист1!$B$2:$B$10</c:f>
              <c:numCache>
                <c:formatCode>###\ ###\ ###\ ###\ ###\ ##0.0</c:formatCode>
                <c:ptCount val="9"/>
                <c:pt idx="0">
                  <c:v>67.611136708995701</c:v>
                </c:pt>
                <c:pt idx="1">
                  <c:v>65.801127585044497</c:v>
                </c:pt>
                <c:pt idx="2">
                  <c:v>51.882804036296299</c:v>
                </c:pt>
                <c:pt idx="3">
                  <c:v>59.369756733857301</c:v>
                </c:pt>
                <c:pt idx="4">
                  <c:v>40.060015906377402</c:v>
                </c:pt>
                <c:pt idx="5">
                  <c:v>46.636633658283003</c:v>
                </c:pt>
                <c:pt idx="6">
                  <c:v>74.542883535615999</c:v>
                </c:pt>
                <c:pt idx="7">
                  <c:v>24.750813176212699</c:v>
                </c:pt>
                <c:pt idx="8">
                  <c:v>60.518233383190797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совсем удовлетворены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организация учебного процесса</c:v>
                </c:pt>
                <c:pt idx="1">
                  <c:v>качество обучения</c:v>
                </c:pt>
                <c:pt idx="2">
                  <c:v>регулярность и порядок организации внеучебных мероприятий</c:v>
                </c:pt>
                <c:pt idx="3">
                  <c:v>качество воспитательной работы</c:v>
                </c:pt>
                <c:pt idx="4">
                  <c:v>организация медицинского контроля и медицинской помощи</c:v>
                </c:pt>
                <c:pt idx="5">
                  <c:v>качество питания </c:v>
                </c:pt>
                <c:pt idx="6">
                  <c:v>комфортность пребывания</c:v>
                </c:pt>
                <c:pt idx="7">
                  <c:v>условия пребывания для обучающихся с ограниченными возможностями</c:v>
                </c:pt>
                <c:pt idx="8">
                  <c:v>безопасность пребывания </c:v>
                </c:pt>
              </c:strCache>
            </c:strRef>
          </c:cat>
          <c:val>
            <c:numRef>
              <c:f>Лист1!$C$2:$C$10</c:f>
              <c:numCache>
                <c:formatCode>###\ ###\ ###\ ###\ ###\ ##0.0</c:formatCode>
                <c:ptCount val="9"/>
                <c:pt idx="0">
                  <c:v>31.2919867016351</c:v>
                </c:pt>
                <c:pt idx="1">
                  <c:v>30.5742345214735</c:v>
                </c:pt>
                <c:pt idx="2">
                  <c:v>28.533881124196299</c:v>
                </c:pt>
                <c:pt idx="3">
                  <c:v>20.975692890727998</c:v>
                </c:pt>
                <c:pt idx="4">
                  <c:v>41.202232281726403</c:v>
                </c:pt>
                <c:pt idx="5">
                  <c:v>48.327425793559897</c:v>
                </c:pt>
                <c:pt idx="6">
                  <c:v>15.525469402589399</c:v>
                </c:pt>
                <c:pt idx="7">
                  <c:v>39.6024083706643</c:v>
                </c:pt>
                <c:pt idx="8">
                  <c:v>28.326050623377402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совершенно не удовлетворены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организация учебного процесса</c:v>
                </c:pt>
                <c:pt idx="1">
                  <c:v>качество обучения</c:v>
                </c:pt>
                <c:pt idx="2">
                  <c:v>регулярность и порядок организации внеучебных мероприятий</c:v>
                </c:pt>
                <c:pt idx="3">
                  <c:v>качество воспитательной работы</c:v>
                </c:pt>
                <c:pt idx="4">
                  <c:v>организация медицинского контроля и медицинской помощи</c:v>
                </c:pt>
                <c:pt idx="5">
                  <c:v>качество питания </c:v>
                </c:pt>
                <c:pt idx="6">
                  <c:v>комфортность пребывания</c:v>
                </c:pt>
                <c:pt idx="7">
                  <c:v>условия пребывания для обучающихся с ограниченными возможностями</c:v>
                </c:pt>
                <c:pt idx="8">
                  <c:v>безопасность пребывания </c:v>
                </c:pt>
              </c:strCache>
            </c:strRef>
          </c:cat>
          <c:val>
            <c:numRef>
              <c:f>Лист1!$D$2:$D$10</c:f>
              <c:numCache>
                <c:formatCode>###\ ###\ ###\ ###\ ###\ ##0.0</c:formatCode>
                <c:ptCount val="9"/>
                <c:pt idx="0">
                  <c:v>1.0968765893691601</c:v>
                </c:pt>
                <c:pt idx="1">
                  <c:v>3.62463789348201</c:v>
                </c:pt>
                <c:pt idx="2">
                  <c:v>19.583314839507398</c:v>
                </c:pt>
                <c:pt idx="3">
                  <c:v>19.654550375414701</c:v>
                </c:pt>
                <c:pt idx="4">
                  <c:v>18.737751811896199</c:v>
                </c:pt>
                <c:pt idx="5">
                  <c:v>5.0359405481570496</c:v>
                </c:pt>
                <c:pt idx="6">
                  <c:v>9.9316470617946297</c:v>
                </c:pt>
                <c:pt idx="7">
                  <c:v>35.425692596555201</c:v>
                </c:pt>
                <c:pt idx="8">
                  <c:v>11.1557159934317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80320"/>
        <c:axId val="85147648"/>
      </c:barChart>
      <c:catAx>
        <c:axId val="85080320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low"/>
        <c:txPr>
          <a:bodyPr rot="0" vert="horz"/>
          <a:lstStyle/>
          <a:p>
            <a:pPr algn="just">
              <a:defRPr sz="1100"/>
            </a:pPr>
            <a:endParaRPr lang="ru-RU"/>
          </a:p>
        </c:txPr>
        <c:crossAx val="85147648"/>
        <c:crosses val="autoZero"/>
        <c:auto val="1"/>
        <c:lblAlgn val="ctr"/>
        <c:lblOffset val="100"/>
        <c:noMultiLvlLbl val="0"/>
      </c:catAx>
      <c:valAx>
        <c:axId val="85147648"/>
        <c:scaling>
          <c:orientation val="minMax"/>
          <c:max val="100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8508032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"/>
          <c:y val="0.85638505260734299"/>
          <c:w val="0.87120185132863881"/>
          <c:h val="6.1938141304196559E-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10493157341665E-2"/>
          <c:y val="5.5063079561640652E-2"/>
          <c:w val="0.46592951234673302"/>
          <c:h val="0.829882852242667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100.0</c:v>
                </c:pt>
              </c:strCache>
            </c:strRef>
          </c:tx>
          <c:spPr>
            <a:ln w="28575">
              <a:solidFill>
                <a:schemeClr val="bg1">
                  <a:lumMod val="6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FF7C8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5928381986440412"/>
                  <c:y val="0.1583096977612338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     </a:t>
                    </a:r>
                    <a:r>
                      <a:rPr lang="en-US" sz="1600" b="1" dirty="0" smtClean="0"/>
                      <a:t>24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6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755298158043495E-2"/>
                  <c:y val="-0.2510609317338249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     </a:t>
                    </a:r>
                    <a:r>
                      <a:rPr lang="en-US" sz="1600" b="1" dirty="0" smtClean="0"/>
                      <a:t>44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3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49314897743142E-2"/>
                  <c:y val="-9.601765817446789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  </a:t>
                    </a:r>
                    <a:r>
                      <a:rPr lang="en-US" sz="1600" b="1" dirty="0" smtClean="0"/>
                      <a:t> 11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1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794884066601344E-2"/>
                  <c:y val="0.1642909506304203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/>
                      <a:t>     </a:t>
                    </a:r>
                    <a:r>
                      <a:rPr lang="en-US" sz="1600" b="1" dirty="0" smtClean="0"/>
                      <a:t>20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0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удовлетворены в полной мере</c:v>
                </c:pt>
                <c:pt idx="1">
                  <c:v>удовлетворены не в полной мере</c:v>
                </c:pt>
                <c:pt idx="2">
                  <c:v>не удовлетворены </c:v>
                </c:pt>
                <c:pt idx="3">
                  <c:v>не посещают поликлинику </c:v>
                </c:pt>
              </c:strCache>
            </c:strRef>
          </c:cat>
          <c:val>
            <c:numRef>
              <c:f>Лист1!$B$2:$B$5</c:f>
              <c:numCache>
                <c:formatCode>###\ ###\ ###\ ###\ ###\ ##0.0</c:formatCode>
                <c:ptCount val="4"/>
                <c:pt idx="0">
                  <c:v>24.569977302664402</c:v>
                </c:pt>
                <c:pt idx="1">
                  <c:v>44.320530485288799</c:v>
                </c:pt>
                <c:pt idx="2">
                  <c:v>11.140927761512099</c:v>
                </c:pt>
                <c:pt idx="3">
                  <c:v>19.968564450534799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770000059161659"/>
          <c:y val="8.0383201069736329E-2"/>
          <c:w val="0.4256642885718232"/>
          <c:h val="0.8607961977849480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5954595891651"/>
          <c:y val="2.6576734529496722E-2"/>
          <c:w val="0.84885973265307502"/>
          <c:h val="0.60721916314853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  <a:effectLst>
              <a:softEdge rad="1270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Pt>
            <c:idx val="1"/>
            <c:invertIfNegative val="0"/>
            <c:bubble3D val="0"/>
            <c:spPr>
              <a:solidFill>
                <a:srgbClr val="FFFF99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Pt>
            <c:idx val="2"/>
            <c:invertIfNegative val="0"/>
            <c:bubble3D val="0"/>
            <c:spPr>
              <a:solidFill>
                <a:srgbClr val="66CCFF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Pt>
            <c:idx val="3"/>
            <c:invertIfNegative val="0"/>
            <c:bubble3D val="0"/>
            <c:spPr>
              <a:solidFill>
                <a:srgbClr val="99FFCC"/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softEdge rad="12700"/>
              </a:effectLst>
            </c:spPr>
          </c:dPt>
          <c:dLbls>
            <c:dLbl>
              <c:idx val="0"/>
              <c:layout>
                <c:manualLayout>
                  <c:x val="1.4171487948209572E-2"/>
                  <c:y val="7.556625652705255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74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685951792838285E-3"/>
                  <c:y val="6.6020442173091876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24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342975896419142E-3"/>
                  <c:y val="7.399177869125652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22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685951792838285E-3"/>
                  <c:y val="8.521969781135429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10</a:t>
                    </a:r>
                    <a:r>
                      <a:rPr lang="ru-RU" b="1" dirty="0" smtClean="0"/>
                      <a:t>,</a:t>
                    </a:r>
                    <a:r>
                      <a:rPr lang="en-US" b="1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ограничения в отпуске (или отсутствие) необходимых бесплатных лекарств в аптеках</c:v>
                </c:pt>
                <c:pt idx="1">
                  <c:v>очереди и другие трудности при выписке бесплатных рецептов</c:v>
                </c:pt>
                <c:pt idx="2">
                  <c:v>ограничения при выписке бесплатных лекарств</c:v>
                </c:pt>
                <c:pt idx="3">
                  <c:v>другие причины</c:v>
                </c:pt>
              </c:strCache>
            </c:strRef>
          </c:cat>
          <c:val>
            <c:numRef>
              <c:f>Лист1!$B$2:$B$5</c:f>
              <c:numCache>
                <c:formatCode>###\ ###\ ###\ ###\ ###\ ##0.0</c:formatCode>
                <c:ptCount val="4"/>
                <c:pt idx="0">
                  <c:v>74.4852608108135</c:v>
                </c:pt>
                <c:pt idx="1">
                  <c:v>24.793621463153599</c:v>
                </c:pt>
                <c:pt idx="2">
                  <c:v>22.877787363092501</c:v>
                </c:pt>
                <c:pt idx="3">
                  <c:v>10.903279034046699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4414336"/>
        <c:axId val="93684864"/>
      </c:barChart>
      <c:valAx>
        <c:axId val="9368486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ru-RU" sz="2000" dirty="0" smtClean="0"/>
                  <a:t>%</a:t>
                </a:r>
              </a:p>
            </c:rich>
          </c:tx>
          <c:layout>
            <c:manualLayout>
              <c:xMode val="edge"/>
              <c:yMode val="edge"/>
              <c:x val="2.2674380717135314E-2"/>
              <c:y val="0.30396778830129983"/>
            </c:manualLayout>
          </c:layout>
          <c:overlay val="0"/>
        </c:title>
        <c:numFmt formatCode="###\ ###\ ###\ ###\ ###\ ##0.0" sourceLinked="1"/>
        <c:majorTickMark val="out"/>
        <c:minorTickMark val="none"/>
        <c:tickLblPos val="nextTo"/>
        <c:crossAx val="94414336"/>
        <c:crosses val="autoZero"/>
        <c:crossBetween val="between"/>
      </c:valAx>
      <c:catAx>
        <c:axId val="94414336"/>
        <c:scaling>
          <c:orientation val="minMax"/>
        </c:scaling>
        <c:delete val="1"/>
        <c:axPos val="b"/>
        <c:majorTickMark val="out"/>
        <c:minorTickMark val="none"/>
        <c:tickLblPos val="nextTo"/>
        <c:crossAx val="9368486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72598339767803566"/>
          <c:w val="1"/>
          <c:h val="0.27401660232196423"/>
        </c:manualLayout>
      </c:layout>
      <c:overlay val="0"/>
      <c:spPr>
        <a:effectLst>
          <a:glow rad="190500">
            <a:schemeClr val="accent1">
              <a:alpha val="40000"/>
            </a:schemeClr>
          </a:glow>
        </a:effectLst>
      </c:spPr>
      <c:txPr>
        <a:bodyPr/>
        <a:lstStyle/>
        <a:p>
          <a:pPr algn="just" defTabSz="720000">
            <a:defRPr sz="1400" kern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Из числа респондентов, не обращавшихся  при поиске работы в государственную службу занятости (центр занятости </a:t>
            </a:r>
            <a:r>
              <a:rPr lang="ru-RU" sz="1600" dirty="0" smtClean="0"/>
              <a:t>населения)</a:t>
            </a:r>
            <a:r>
              <a:rPr lang="ru-RU" sz="1600" baseline="0" dirty="0" smtClean="0"/>
              <a:t> в первом полугодии 2017г.</a:t>
            </a:r>
            <a:endParaRPr lang="ru-RU" sz="1600" dirty="0"/>
          </a:p>
        </c:rich>
      </c:tx>
      <c:layout>
        <c:manualLayout>
          <c:xMode val="edge"/>
          <c:yMode val="edge"/>
          <c:x val="8.8397341063838938E-2"/>
          <c:y val="1.29683303162393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087372142154911E-2"/>
          <c:y val="0.17765039995556048"/>
          <c:w val="0.84934746809832007"/>
          <c:h val="0.395400511054327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 числа респондентов, не обращавшихся  при поиске работы в государственную службу занятости (центр занятости населения)2</c:v>
                </c:pt>
              </c:strCache>
            </c:strRef>
          </c:tx>
          <c:spPr>
            <a:ln w="28575"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990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66FF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47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36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16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97289802835079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730909784239741E-2"/>
                  <c:y val="2.59366606324787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r>
                      <a:rPr lang="en-US" smtClean="0"/>
                      <a:t>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центр занятости населения ничем не может мне помочь</c:v>
                </c:pt>
                <c:pt idx="1">
                  <c:v>не нуждались в услугах по содействию занятости</c:v>
                </c:pt>
                <c:pt idx="2">
                  <c:v>можно найти работу без посредников</c:v>
                </c:pt>
                <c:pt idx="3">
                  <c:v>большие очереди, неудобный график работы</c:v>
                </c:pt>
                <c:pt idx="4">
                  <c:v>далеко расположен от дома</c:v>
                </c:pt>
              </c:strCache>
            </c:strRef>
          </c:cat>
          <c:val>
            <c:numRef>
              <c:f>Лист1!$B$2:$B$6</c:f>
              <c:numCache>
                <c:formatCode>###\ ###\ ###\ ###\ ###\ ##0.0</c:formatCode>
                <c:ptCount val="5"/>
                <c:pt idx="0">
                  <c:v>47.475009018438101</c:v>
                </c:pt>
                <c:pt idx="1">
                  <c:v>36.677405586206</c:v>
                </c:pt>
                <c:pt idx="2">
                  <c:v>16.577181617961401</c:v>
                </c:pt>
                <c:pt idx="3">
                  <c:v>9.22522874124029</c:v>
                </c:pt>
                <c:pt idx="4">
                  <c:v>0.39514014844297901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4806784"/>
        <c:axId val="94812032"/>
      </c:barChart>
      <c:catAx>
        <c:axId val="94806784"/>
        <c:scaling>
          <c:orientation val="minMax"/>
        </c:scaling>
        <c:delete val="1"/>
        <c:axPos val="l"/>
        <c:majorTickMark val="out"/>
        <c:minorTickMark val="none"/>
        <c:tickLblPos val="nextTo"/>
        <c:crossAx val="94812032"/>
        <c:crosses val="autoZero"/>
        <c:auto val="1"/>
        <c:lblAlgn val="ctr"/>
        <c:lblOffset val="100"/>
        <c:noMultiLvlLbl val="0"/>
      </c:catAx>
      <c:valAx>
        <c:axId val="94812032"/>
        <c:scaling>
          <c:orientation val="minMax"/>
          <c:max val="100"/>
        </c:scaling>
        <c:delete val="0"/>
        <c:axPos val="b"/>
        <c:majorGridlines/>
        <c:minorGridlines/>
        <c:numFmt formatCode="###\ ###\ ###\ ###\ ###\ ##0.0" sourceLinked="1"/>
        <c:majorTickMark val="out"/>
        <c:minorTickMark val="none"/>
        <c:tickLblPos val="nextTo"/>
        <c:crossAx val="94806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06713364190919"/>
          <c:y val="0.71029934582432019"/>
          <c:w val="0.80293005205203904"/>
          <c:h val="0.2897006541756798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5268C-6E87-48A8-AB45-72CCCC3185B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FC51CC-DF95-4915-A133-54868436DA76}">
      <dgm:prSet phldrT="[Текст]" custT="1"/>
      <dgm:spPr>
        <a:solidFill>
          <a:srgbClr val="FF0000">
            <a:alpha val="15000"/>
          </a:srgbClr>
        </a:solidFill>
        <a:effectLst/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Спортивные и оздоровительные занятия – 44,4%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BDBDCCB3-D2BA-4D38-8FF9-94386F5A1307}" type="parTrans" cxnId="{AE1D105B-2AFC-4BC9-97CB-0B96E005AE00}">
      <dgm:prSet/>
      <dgm:spPr/>
      <dgm:t>
        <a:bodyPr/>
        <a:lstStyle/>
        <a:p>
          <a:endParaRPr lang="ru-RU" sz="1600"/>
        </a:p>
      </dgm:t>
    </dgm:pt>
    <dgm:pt modelId="{EE71D370-CC83-4B90-9ECB-E12BCBE88F04}" type="sibTrans" cxnId="{AE1D105B-2AFC-4BC9-97CB-0B96E005AE00}">
      <dgm:prSet/>
      <dgm:spPr/>
      <dgm:t>
        <a:bodyPr/>
        <a:lstStyle/>
        <a:p>
          <a:endParaRPr lang="ru-RU" sz="1600"/>
        </a:p>
      </dgm:t>
    </dgm:pt>
    <dgm:pt modelId="{853C4069-01FA-4949-A898-8C311247C4D8}">
      <dgm:prSet phldrT="[Текст]" custT="1"/>
      <dgm:spPr>
        <a:solidFill>
          <a:srgbClr val="FF9900">
            <a:alpha val="15000"/>
          </a:srgbClr>
        </a:solidFill>
        <a:effectLst/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Углубленное изучение отдельных предметов – 34,3%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E73AE9A5-CC1C-4EDA-9B10-E470E1A757C6}" type="parTrans" cxnId="{B689A125-F20C-460B-8F18-6944612131A5}">
      <dgm:prSet/>
      <dgm:spPr/>
      <dgm:t>
        <a:bodyPr/>
        <a:lstStyle/>
        <a:p>
          <a:endParaRPr lang="ru-RU" sz="1600"/>
        </a:p>
      </dgm:t>
    </dgm:pt>
    <dgm:pt modelId="{CA659608-F9A9-4F1A-8E94-ACB8C8CE8A2D}" type="sibTrans" cxnId="{B689A125-F20C-460B-8F18-6944612131A5}">
      <dgm:prSet/>
      <dgm:spPr/>
      <dgm:t>
        <a:bodyPr/>
        <a:lstStyle/>
        <a:p>
          <a:endParaRPr lang="ru-RU" sz="1600"/>
        </a:p>
      </dgm:t>
    </dgm:pt>
    <dgm:pt modelId="{90E7DFFE-855A-40F3-B5BA-F2C87BC2C576}">
      <dgm:prSet phldrT="[Текст]" custT="1"/>
      <dgm:spPr>
        <a:solidFill>
          <a:srgbClr val="FFFF00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Обучение музыке, пению, театральному искусству – 31,5%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74BB9E5C-788A-45B9-82D2-AC977A1372ED}" type="parTrans" cxnId="{6940A17D-8EE0-48B4-B000-75E6CEFBE804}">
      <dgm:prSet/>
      <dgm:spPr/>
      <dgm:t>
        <a:bodyPr/>
        <a:lstStyle/>
        <a:p>
          <a:endParaRPr lang="ru-RU" sz="1600"/>
        </a:p>
      </dgm:t>
    </dgm:pt>
    <dgm:pt modelId="{596E0391-19A2-4F45-B12D-25B23A1E1E9A}" type="sibTrans" cxnId="{6940A17D-8EE0-48B4-B000-75E6CEFBE804}">
      <dgm:prSet/>
      <dgm:spPr/>
      <dgm:t>
        <a:bodyPr/>
        <a:lstStyle/>
        <a:p>
          <a:endParaRPr lang="ru-RU" sz="1600"/>
        </a:p>
      </dgm:t>
    </dgm:pt>
    <dgm:pt modelId="{71606688-9CB2-42BF-9484-BFB347E42920}">
      <dgm:prSet phldrT="[Текст]" custT="1"/>
      <dgm:spPr>
        <a:solidFill>
          <a:srgbClr val="00CC00">
            <a:alpha val="15000"/>
          </a:srgbClr>
        </a:solidFill>
        <a:effectLst/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Занятия творчеством (живопись, прикладное творчество, литература, кино-фото-видеосъемка) – 11,1%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ED4523F3-B916-4CFD-A62A-40B6B307F223}" type="parTrans" cxnId="{23E412E4-FA80-405B-AB51-CF4A32540191}">
      <dgm:prSet/>
      <dgm:spPr/>
      <dgm:t>
        <a:bodyPr/>
        <a:lstStyle/>
        <a:p>
          <a:endParaRPr lang="ru-RU" sz="1600"/>
        </a:p>
      </dgm:t>
    </dgm:pt>
    <dgm:pt modelId="{63AD0C46-E033-4DBA-A45C-66A2BF442AFF}" type="sibTrans" cxnId="{23E412E4-FA80-405B-AB51-CF4A32540191}">
      <dgm:prSet/>
      <dgm:spPr/>
      <dgm:t>
        <a:bodyPr/>
        <a:lstStyle/>
        <a:p>
          <a:endParaRPr lang="ru-RU" sz="1600"/>
        </a:p>
      </dgm:t>
    </dgm:pt>
    <dgm:pt modelId="{A0A89DCE-FAA8-4598-BD93-3C6AEF0218F2}">
      <dgm:prSet phldrT="[Текст]" custT="1"/>
      <dgm:spPr>
        <a:solidFill>
          <a:srgbClr val="66CCFF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Обучение иностранному языку -  10,3%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3581A46A-2E82-4B73-A2F2-4CD7FA3BF04F}" type="parTrans" cxnId="{814D234F-D275-4A02-8C7E-54326383040E}">
      <dgm:prSet/>
      <dgm:spPr/>
      <dgm:t>
        <a:bodyPr/>
        <a:lstStyle/>
        <a:p>
          <a:endParaRPr lang="ru-RU" sz="1600"/>
        </a:p>
      </dgm:t>
    </dgm:pt>
    <dgm:pt modelId="{9E9205A9-0A5E-47AB-8370-CAD766D9342D}" type="sibTrans" cxnId="{814D234F-D275-4A02-8C7E-54326383040E}">
      <dgm:prSet/>
      <dgm:spPr/>
      <dgm:t>
        <a:bodyPr/>
        <a:lstStyle/>
        <a:p>
          <a:endParaRPr lang="ru-RU" sz="1600"/>
        </a:p>
      </dgm:t>
    </dgm:pt>
    <dgm:pt modelId="{6661B89B-8CA2-45A6-A18A-40C7DF767746}">
      <dgm:prSet custT="1"/>
      <dgm:spPr>
        <a:solidFill>
          <a:srgbClr val="0066FF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Изучение и конструирование техники, информатика и программирование – 5,9%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F44013CB-AAEE-419F-BF95-56AC3CC2949A}" type="parTrans" cxnId="{6888BAE6-DDB2-45D9-88C7-89D99C905DB3}">
      <dgm:prSet/>
      <dgm:spPr/>
      <dgm:t>
        <a:bodyPr/>
        <a:lstStyle/>
        <a:p>
          <a:endParaRPr lang="ru-RU" sz="1600"/>
        </a:p>
      </dgm:t>
    </dgm:pt>
    <dgm:pt modelId="{81F6A609-4F52-44BD-A77A-1329146FEDE5}" type="sibTrans" cxnId="{6888BAE6-DDB2-45D9-88C7-89D99C905DB3}">
      <dgm:prSet/>
      <dgm:spPr/>
      <dgm:t>
        <a:bodyPr/>
        <a:lstStyle/>
        <a:p>
          <a:endParaRPr lang="ru-RU" sz="1600"/>
        </a:p>
      </dgm:t>
    </dgm:pt>
    <dgm:pt modelId="{12C7BB55-CE8D-456D-8ADA-2E52A3B247B2}">
      <dgm:prSet custT="1"/>
      <dgm:spPr>
        <a:solidFill>
          <a:srgbClr val="CC00FF">
            <a:alpha val="15000"/>
          </a:srgbClr>
        </a:solidFill>
      </dgm:spPr>
      <dgm:t>
        <a:bodyPr/>
        <a:lstStyle/>
        <a:p>
          <a:r>
            <a:rPr lang="ru-RU" sz="1600" b="0" i="0" u="none" dirty="0" smtClean="0">
              <a:solidFill>
                <a:schemeClr val="bg2">
                  <a:lumMod val="25000"/>
                </a:schemeClr>
              </a:solidFill>
            </a:rPr>
            <a:t>Изучение природы, культуры, краеведение, туризм – 1,8%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2D40C12C-6D98-4C8A-9933-D148C0A5E8BA}" type="parTrans" cxnId="{F0C6E4E8-3680-4BF0-A599-F47E6EACC527}">
      <dgm:prSet/>
      <dgm:spPr/>
      <dgm:t>
        <a:bodyPr/>
        <a:lstStyle/>
        <a:p>
          <a:endParaRPr lang="ru-RU" sz="1600"/>
        </a:p>
      </dgm:t>
    </dgm:pt>
    <dgm:pt modelId="{39519D78-B555-4BB7-A99D-B2A186946852}" type="sibTrans" cxnId="{F0C6E4E8-3680-4BF0-A599-F47E6EACC527}">
      <dgm:prSet/>
      <dgm:spPr/>
      <dgm:t>
        <a:bodyPr/>
        <a:lstStyle/>
        <a:p>
          <a:endParaRPr lang="ru-RU" sz="1600"/>
        </a:p>
      </dgm:t>
    </dgm:pt>
    <dgm:pt modelId="{B7A78915-DD95-4D1F-8318-4F66D21CD9E6}" type="pres">
      <dgm:prSet presAssocID="{C4F5268C-6E87-48A8-AB45-72CCCC3185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57A07-3F19-4994-9BF8-2933A0CC0EC2}" type="pres">
      <dgm:prSet presAssocID="{66FC51CC-DF95-4915-A133-54868436DA7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EA5BD-BD52-4416-8211-340ABE57E93E}" type="pres">
      <dgm:prSet presAssocID="{EE71D370-CC83-4B90-9ECB-E12BCBE88F04}" presName="sibTrans" presStyleCnt="0"/>
      <dgm:spPr/>
    </dgm:pt>
    <dgm:pt modelId="{0B59B696-0C6D-4A65-957C-3A24D21BD67D}" type="pres">
      <dgm:prSet presAssocID="{853C4069-01FA-4949-A898-8C311247C4D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D992E-3274-4BA7-8B80-8B3F0A6A3BB6}" type="pres">
      <dgm:prSet presAssocID="{CA659608-F9A9-4F1A-8E94-ACB8C8CE8A2D}" presName="sibTrans" presStyleCnt="0"/>
      <dgm:spPr/>
    </dgm:pt>
    <dgm:pt modelId="{F0912705-F6AC-4E35-923B-8B34551BC3CE}" type="pres">
      <dgm:prSet presAssocID="{90E7DFFE-855A-40F3-B5BA-F2C87BC2C57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EC3C6-A931-4F6D-AC83-CB641E96C5C8}" type="pres">
      <dgm:prSet presAssocID="{596E0391-19A2-4F45-B12D-25B23A1E1E9A}" presName="sibTrans" presStyleCnt="0"/>
      <dgm:spPr/>
    </dgm:pt>
    <dgm:pt modelId="{5CDC512C-4F4A-46FA-AB67-32A1A33C4E91}" type="pres">
      <dgm:prSet presAssocID="{71606688-9CB2-42BF-9484-BFB347E42920}" presName="node" presStyleLbl="node1" presStyleIdx="3" presStyleCnt="7" custScaleX="16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D7BF7-DEA2-4FA4-B6C8-56008335F62C}" type="pres">
      <dgm:prSet presAssocID="{63AD0C46-E033-4DBA-A45C-66A2BF442AFF}" presName="sibTrans" presStyleCnt="0"/>
      <dgm:spPr/>
    </dgm:pt>
    <dgm:pt modelId="{DFB35B99-4008-4CC8-B78E-B5395B19DD45}" type="pres">
      <dgm:prSet presAssocID="{A0A89DCE-FAA8-4598-BD93-3C6AEF0218F2}" presName="node" presStyleLbl="node1" presStyleIdx="4" presStyleCnt="7" custScaleX="137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BCD57-11AA-4B3A-A42F-491B9EE5F926}" type="pres">
      <dgm:prSet presAssocID="{9E9205A9-0A5E-47AB-8370-CAD766D9342D}" presName="sibTrans" presStyleCnt="0"/>
      <dgm:spPr/>
    </dgm:pt>
    <dgm:pt modelId="{381F7606-1980-4361-A30C-C5CFFD58241F}" type="pres">
      <dgm:prSet presAssocID="{6661B89B-8CA2-45A6-A18A-40C7DF767746}" presName="node" presStyleLbl="node1" presStyleIdx="5" presStyleCnt="7" custScaleX="137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00FFA-DB52-4392-B9B6-2277645C6C6B}" type="pres">
      <dgm:prSet presAssocID="{81F6A609-4F52-44BD-A77A-1329146FEDE5}" presName="sibTrans" presStyleCnt="0"/>
      <dgm:spPr/>
    </dgm:pt>
    <dgm:pt modelId="{BC82E183-7B0C-49EC-A8C1-F015719BEAA3}" type="pres">
      <dgm:prSet presAssocID="{12C7BB55-CE8D-456D-8ADA-2E52A3B247B2}" presName="node" presStyleLbl="node1" presStyleIdx="6" presStyleCnt="7" custScaleX="1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8BAE6-DDB2-45D9-88C7-89D99C905DB3}" srcId="{C4F5268C-6E87-48A8-AB45-72CCCC3185BE}" destId="{6661B89B-8CA2-45A6-A18A-40C7DF767746}" srcOrd="5" destOrd="0" parTransId="{F44013CB-AAEE-419F-BF95-56AC3CC2949A}" sibTransId="{81F6A609-4F52-44BD-A77A-1329146FEDE5}"/>
    <dgm:cxn modelId="{CF743D47-5754-43E1-A97F-59F1C0BE35A2}" type="presOf" srcId="{66FC51CC-DF95-4915-A133-54868436DA76}" destId="{89757A07-3F19-4994-9BF8-2933A0CC0EC2}" srcOrd="0" destOrd="0" presId="urn:microsoft.com/office/officeart/2005/8/layout/default"/>
    <dgm:cxn modelId="{F891DC2B-912F-4691-8682-D210666FEA82}" type="presOf" srcId="{71606688-9CB2-42BF-9484-BFB347E42920}" destId="{5CDC512C-4F4A-46FA-AB67-32A1A33C4E91}" srcOrd="0" destOrd="0" presId="urn:microsoft.com/office/officeart/2005/8/layout/default"/>
    <dgm:cxn modelId="{23E412E4-FA80-405B-AB51-CF4A32540191}" srcId="{C4F5268C-6E87-48A8-AB45-72CCCC3185BE}" destId="{71606688-9CB2-42BF-9484-BFB347E42920}" srcOrd="3" destOrd="0" parTransId="{ED4523F3-B916-4CFD-A62A-40B6B307F223}" sibTransId="{63AD0C46-E033-4DBA-A45C-66A2BF442AFF}"/>
    <dgm:cxn modelId="{E0C45F04-A723-4C13-952B-D71098F2B1E1}" type="presOf" srcId="{6661B89B-8CA2-45A6-A18A-40C7DF767746}" destId="{381F7606-1980-4361-A30C-C5CFFD58241F}" srcOrd="0" destOrd="0" presId="urn:microsoft.com/office/officeart/2005/8/layout/default"/>
    <dgm:cxn modelId="{B689A125-F20C-460B-8F18-6944612131A5}" srcId="{C4F5268C-6E87-48A8-AB45-72CCCC3185BE}" destId="{853C4069-01FA-4949-A898-8C311247C4D8}" srcOrd="1" destOrd="0" parTransId="{E73AE9A5-CC1C-4EDA-9B10-E470E1A757C6}" sibTransId="{CA659608-F9A9-4F1A-8E94-ACB8C8CE8A2D}"/>
    <dgm:cxn modelId="{814D234F-D275-4A02-8C7E-54326383040E}" srcId="{C4F5268C-6E87-48A8-AB45-72CCCC3185BE}" destId="{A0A89DCE-FAA8-4598-BD93-3C6AEF0218F2}" srcOrd="4" destOrd="0" parTransId="{3581A46A-2E82-4B73-A2F2-4CD7FA3BF04F}" sibTransId="{9E9205A9-0A5E-47AB-8370-CAD766D9342D}"/>
    <dgm:cxn modelId="{B7A0867A-8C6D-48CE-8EDD-08C74FAFC172}" type="presOf" srcId="{C4F5268C-6E87-48A8-AB45-72CCCC3185BE}" destId="{B7A78915-DD95-4D1F-8318-4F66D21CD9E6}" srcOrd="0" destOrd="0" presId="urn:microsoft.com/office/officeart/2005/8/layout/default"/>
    <dgm:cxn modelId="{F0C6E4E8-3680-4BF0-A599-F47E6EACC527}" srcId="{C4F5268C-6E87-48A8-AB45-72CCCC3185BE}" destId="{12C7BB55-CE8D-456D-8ADA-2E52A3B247B2}" srcOrd="6" destOrd="0" parTransId="{2D40C12C-6D98-4C8A-9933-D148C0A5E8BA}" sibTransId="{39519D78-B555-4BB7-A99D-B2A186946852}"/>
    <dgm:cxn modelId="{AE1D105B-2AFC-4BC9-97CB-0B96E005AE00}" srcId="{C4F5268C-6E87-48A8-AB45-72CCCC3185BE}" destId="{66FC51CC-DF95-4915-A133-54868436DA76}" srcOrd="0" destOrd="0" parTransId="{BDBDCCB3-D2BA-4D38-8FF9-94386F5A1307}" sibTransId="{EE71D370-CC83-4B90-9ECB-E12BCBE88F04}"/>
    <dgm:cxn modelId="{90B82A94-417E-4EF4-87E4-F90405E2C555}" type="presOf" srcId="{A0A89DCE-FAA8-4598-BD93-3C6AEF0218F2}" destId="{DFB35B99-4008-4CC8-B78E-B5395B19DD45}" srcOrd="0" destOrd="0" presId="urn:microsoft.com/office/officeart/2005/8/layout/default"/>
    <dgm:cxn modelId="{6940A17D-8EE0-48B4-B000-75E6CEFBE804}" srcId="{C4F5268C-6E87-48A8-AB45-72CCCC3185BE}" destId="{90E7DFFE-855A-40F3-B5BA-F2C87BC2C576}" srcOrd="2" destOrd="0" parTransId="{74BB9E5C-788A-45B9-82D2-AC977A1372ED}" sibTransId="{596E0391-19A2-4F45-B12D-25B23A1E1E9A}"/>
    <dgm:cxn modelId="{855EF560-38C8-46C7-971C-0B0CFDD314F0}" type="presOf" srcId="{90E7DFFE-855A-40F3-B5BA-F2C87BC2C576}" destId="{F0912705-F6AC-4E35-923B-8B34551BC3CE}" srcOrd="0" destOrd="0" presId="urn:microsoft.com/office/officeart/2005/8/layout/default"/>
    <dgm:cxn modelId="{BDACD803-EE56-409E-828F-6F9E2A9AF4F2}" type="presOf" srcId="{853C4069-01FA-4949-A898-8C311247C4D8}" destId="{0B59B696-0C6D-4A65-957C-3A24D21BD67D}" srcOrd="0" destOrd="0" presId="urn:microsoft.com/office/officeart/2005/8/layout/default"/>
    <dgm:cxn modelId="{FF132E20-7D00-4709-BF67-0FF66C9715C1}" type="presOf" srcId="{12C7BB55-CE8D-456D-8ADA-2E52A3B247B2}" destId="{BC82E183-7B0C-49EC-A8C1-F015719BEAA3}" srcOrd="0" destOrd="0" presId="urn:microsoft.com/office/officeart/2005/8/layout/default"/>
    <dgm:cxn modelId="{39CDCA44-12BB-4E1D-9A71-161E361B92F2}" type="presParOf" srcId="{B7A78915-DD95-4D1F-8318-4F66D21CD9E6}" destId="{89757A07-3F19-4994-9BF8-2933A0CC0EC2}" srcOrd="0" destOrd="0" presId="urn:microsoft.com/office/officeart/2005/8/layout/default"/>
    <dgm:cxn modelId="{AE9CD64C-ACAF-4623-85B7-D00077BD7AD5}" type="presParOf" srcId="{B7A78915-DD95-4D1F-8318-4F66D21CD9E6}" destId="{D7CEA5BD-BD52-4416-8211-340ABE57E93E}" srcOrd="1" destOrd="0" presId="urn:microsoft.com/office/officeart/2005/8/layout/default"/>
    <dgm:cxn modelId="{D47CA5F2-8D71-424B-B88E-B80126DEEF2B}" type="presParOf" srcId="{B7A78915-DD95-4D1F-8318-4F66D21CD9E6}" destId="{0B59B696-0C6D-4A65-957C-3A24D21BD67D}" srcOrd="2" destOrd="0" presId="urn:microsoft.com/office/officeart/2005/8/layout/default"/>
    <dgm:cxn modelId="{9BDF25E2-E0CA-4B4B-BFA2-1B0740F2A641}" type="presParOf" srcId="{B7A78915-DD95-4D1F-8318-4F66D21CD9E6}" destId="{EB5D992E-3274-4BA7-8B80-8B3F0A6A3BB6}" srcOrd="3" destOrd="0" presId="urn:microsoft.com/office/officeart/2005/8/layout/default"/>
    <dgm:cxn modelId="{16D0544E-83DF-4C3C-BF64-9B0E1F1E7987}" type="presParOf" srcId="{B7A78915-DD95-4D1F-8318-4F66D21CD9E6}" destId="{F0912705-F6AC-4E35-923B-8B34551BC3CE}" srcOrd="4" destOrd="0" presId="urn:microsoft.com/office/officeart/2005/8/layout/default"/>
    <dgm:cxn modelId="{23FB888D-86C8-4D72-B357-465C9991DDFC}" type="presParOf" srcId="{B7A78915-DD95-4D1F-8318-4F66D21CD9E6}" destId="{B5BEC3C6-A931-4F6D-AC83-CB641E96C5C8}" srcOrd="5" destOrd="0" presId="urn:microsoft.com/office/officeart/2005/8/layout/default"/>
    <dgm:cxn modelId="{BB1E6E78-1204-4852-BAE5-DAAF4F051E85}" type="presParOf" srcId="{B7A78915-DD95-4D1F-8318-4F66D21CD9E6}" destId="{5CDC512C-4F4A-46FA-AB67-32A1A33C4E91}" srcOrd="6" destOrd="0" presId="urn:microsoft.com/office/officeart/2005/8/layout/default"/>
    <dgm:cxn modelId="{7497EDD8-268C-45CC-A0E4-B3338FB0AC7E}" type="presParOf" srcId="{B7A78915-DD95-4D1F-8318-4F66D21CD9E6}" destId="{355D7BF7-DEA2-4FA4-B6C8-56008335F62C}" srcOrd="7" destOrd="0" presId="urn:microsoft.com/office/officeart/2005/8/layout/default"/>
    <dgm:cxn modelId="{9D2F2B62-B5A3-4B0F-9BE1-FFFA730EB6D8}" type="presParOf" srcId="{B7A78915-DD95-4D1F-8318-4F66D21CD9E6}" destId="{DFB35B99-4008-4CC8-B78E-B5395B19DD45}" srcOrd="8" destOrd="0" presId="urn:microsoft.com/office/officeart/2005/8/layout/default"/>
    <dgm:cxn modelId="{1D402EA5-9EE7-4974-AF07-D301E4D33000}" type="presParOf" srcId="{B7A78915-DD95-4D1F-8318-4F66D21CD9E6}" destId="{820BCD57-11AA-4B3A-A42F-491B9EE5F926}" srcOrd="9" destOrd="0" presId="urn:microsoft.com/office/officeart/2005/8/layout/default"/>
    <dgm:cxn modelId="{F1004459-901B-45D0-A668-FD56B542A3A4}" type="presParOf" srcId="{B7A78915-DD95-4D1F-8318-4F66D21CD9E6}" destId="{381F7606-1980-4361-A30C-C5CFFD58241F}" srcOrd="10" destOrd="0" presId="urn:microsoft.com/office/officeart/2005/8/layout/default"/>
    <dgm:cxn modelId="{00C5783E-4DE8-4628-85B4-819847E7B46A}" type="presParOf" srcId="{B7A78915-DD95-4D1F-8318-4F66D21CD9E6}" destId="{7F500FFA-DB52-4392-B9B6-2277645C6C6B}" srcOrd="11" destOrd="0" presId="urn:microsoft.com/office/officeart/2005/8/layout/default"/>
    <dgm:cxn modelId="{8B72D1C5-DA03-4E1C-8E91-7C6DA3FE6959}" type="presParOf" srcId="{B7A78915-DD95-4D1F-8318-4F66D21CD9E6}" destId="{BC82E183-7B0C-49EC-A8C1-F015719BEAA3}" srcOrd="1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3C195-613F-48F6-9D85-B4BE41AA51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C01C3-4FC6-434F-9E7E-1025B9DAFEF3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Респонденты, получившие за последние 12 месяцев консультацию (проходившие обследование) у врача-специалиста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C82889-8DDE-4B55-AFB9-09AB1536D934}" type="parTrans" cxnId="{D0B30C62-1C3B-4911-926C-6D12FF3492BD}">
      <dgm:prSet/>
      <dgm:spPr/>
      <dgm:t>
        <a:bodyPr/>
        <a:lstStyle/>
        <a:p>
          <a:endParaRPr lang="ru-RU" sz="1400"/>
        </a:p>
      </dgm:t>
    </dgm:pt>
    <dgm:pt modelId="{4F74086D-F76E-4685-BD72-58234149AB8E}" type="sibTrans" cxnId="{D0B30C62-1C3B-4911-926C-6D12FF3492BD}">
      <dgm:prSet/>
      <dgm:spPr/>
      <dgm:t>
        <a:bodyPr/>
        <a:lstStyle/>
        <a:p>
          <a:endParaRPr lang="ru-RU" sz="1400"/>
        </a:p>
      </dgm:t>
    </dgm:pt>
    <dgm:pt modelId="{234487F2-91A1-4DFD-B0FE-E61529198A82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бесплатно – по полису обязательного медицинского страхования (ОМС) – 77,4%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7740372-25FB-42C9-BB3D-D89FDA2398A1}" type="parTrans" cxnId="{9BD39052-274F-4836-A60E-8F4BADB968EE}">
      <dgm:prSet/>
      <dgm:spPr/>
      <dgm:t>
        <a:bodyPr/>
        <a:lstStyle/>
        <a:p>
          <a:endParaRPr lang="ru-RU" sz="1400"/>
        </a:p>
      </dgm:t>
    </dgm:pt>
    <dgm:pt modelId="{EC9EE70B-57A1-49C8-96F9-10AD4C8BF732}" type="sibTrans" cxnId="{9BD39052-274F-4836-A60E-8F4BADB968EE}">
      <dgm:prSet/>
      <dgm:spPr/>
      <dgm:t>
        <a:bodyPr/>
        <a:lstStyle/>
        <a:p>
          <a:endParaRPr lang="ru-RU" sz="1400"/>
        </a:p>
      </dgm:t>
    </dgm:pt>
    <dgm:pt modelId="{F926A00C-7A03-4147-A8DA-ECFF927BEBFA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платной основе за счет собственных средств  – по полису добровольного медицинского страхования (ДМС),  по счетам за отдельные виды услуг – 37,2%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85BF1A-289B-42EF-A765-A02545B8879D}" type="parTrans" cxnId="{F60489BE-AF2F-43FB-8313-753885F4E856}">
      <dgm:prSet/>
      <dgm:spPr/>
      <dgm:t>
        <a:bodyPr/>
        <a:lstStyle/>
        <a:p>
          <a:endParaRPr lang="ru-RU" sz="1400"/>
        </a:p>
      </dgm:t>
    </dgm:pt>
    <dgm:pt modelId="{0F8B01CD-147B-443E-B4D3-0D01F30F1FCC}" type="sibTrans" cxnId="{F60489BE-AF2F-43FB-8313-753885F4E856}">
      <dgm:prSet/>
      <dgm:spPr/>
      <dgm:t>
        <a:bodyPr/>
        <a:lstStyle/>
        <a:p>
          <a:endParaRPr lang="ru-RU" sz="1400"/>
        </a:p>
      </dgm:t>
    </dgm:pt>
    <dgm:pt modelId="{D797260B-E307-4C79-B134-B9611FD7E91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платной основе за счет средств работодателя – по полису добровольного медицинского страхования (ДМС),  по счетам за отдельные виды –   1,7% 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9584D6-0B7F-425B-BE15-AF8B22E404BB}" type="parTrans" cxnId="{28189780-8CC9-4598-8924-1F616330A4D1}">
      <dgm:prSet/>
      <dgm:spPr/>
      <dgm:t>
        <a:bodyPr/>
        <a:lstStyle/>
        <a:p>
          <a:endParaRPr lang="ru-RU" sz="1400"/>
        </a:p>
      </dgm:t>
    </dgm:pt>
    <dgm:pt modelId="{8F4F2CD8-BBD2-4271-AC83-C79CCF1502A1}" type="sibTrans" cxnId="{28189780-8CC9-4598-8924-1F616330A4D1}">
      <dgm:prSet/>
      <dgm:spPr/>
      <dgm:t>
        <a:bodyPr/>
        <a:lstStyle/>
        <a:p>
          <a:endParaRPr lang="ru-RU" sz="1400"/>
        </a:p>
      </dgm:t>
    </dgm:pt>
    <dgm:pt modelId="{2113395F-1737-4C2A-A165-CADAFC821F5C}" type="pres">
      <dgm:prSet presAssocID="{1F33C195-613F-48F6-9D85-B4BE41AA51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84CE41-3207-49DC-B84A-A5139D4E58FB}" type="pres">
      <dgm:prSet presAssocID="{544C01C3-4FC6-434F-9E7E-1025B9DAFEF3}" presName="parentText" presStyleLbl="node1" presStyleIdx="0" presStyleCnt="4" custScaleY="87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397C4-7C16-4745-83EA-92F1B6DED147}" type="pres">
      <dgm:prSet presAssocID="{4F74086D-F76E-4685-BD72-58234149AB8E}" presName="spacer" presStyleCnt="0"/>
      <dgm:spPr/>
    </dgm:pt>
    <dgm:pt modelId="{2C8768BF-8EF8-4A1D-B9CC-FE55CAACEB47}" type="pres">
      <dgm:prSet presAssocID="{234487F2-91A1-4DFD-B0FE-E61529198A82}" presName="parentText" presStyleLbl="node1" presStyleIdx="1" presStyleCnt="4" custScaleY="62254" custLinFactNeighborX="-384" custLinFactNeighborY="-454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00D51-EE8B-4964-A77D-2B97F18F0DD6}" type="pres">
      <dgm:prSet presAssocID="{EC9EE70B-57A1-49C8-96F9-10AD4C8BF732}" presName="spacer" presStyleCnt="0"/>
      <dgm:spPr/>
    </dgm:pt>
    <dgm:pt modelId="{F506A43B-FFB9-4B2B-8487-EDB89B77EFBB}" type="pres">
      <dgm:prSet presAssocID="{F926A00C-7A03-4147-A8DA-ECFF927BEBFA}" presName="parentText" presStyleLbl="node1" presStyleIdx="2" presStyleCnt="4" custLinFactNeighborX="-384" custLinFactNeighborY="-87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3BA06-27C0-460B-A54E-4B86C814B987}" type="pres">
      <dgm:prSet presAssocID="{0F8B01CD-147B-443E-B4D3-0D01F30F1FCC}" presName="spacer" presStyleCnt="0"/>
      <dgm:spPr/>
    </dgm:pt>
    <dgm:pt modelId="{FCF0DD26-3057-4F55-9957-EE55B56B31C4}" type="pres">
      <dgm:prSet presAssocID="{D797260B-E307-4C79-B134-B9611FD7E917}" presName="parentText" presStyleLbl="node1" presStyleIdx="3" presStyleCnt="4" custScaleY="122509" custLinFactY="-4120" custLinFactNeighborX="4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39052-274F-4836-A60E-8F4BADB968EE}" srcId="{1F33C195-613F-48F6-9D85-B4BE41AA510C}" destId="{234487F2-91A1-4DFD-B0FE-E61529198A82}" srcOrd="1" destOrd="0" parTransId="{F7740372-25FB-42C9-BB3D-D89FDA2398A1}" sibTransId="{EC9EE70B-57A1-49C8-96F9-10AD4C8BF732}"/>
    <dgm:cxn modelId="{134BE6E5-F4F1-4977-B39F-6DC3B24DA035}" type="presOf" srcId="{D797260B-E307-4C79-B134-B9611FD7E917}" destId="{FCF0DD26-3057-4F55-9957-EE55B56B31C4}" srcOrd="0" destOrd="0" presId="urn:microsoft.com/office/officeart/2005/8/layout/vList2"/>
    <dgm:cxn modelId="{EB695F42-B948-47EB-8EDA-35AFEB29282D}" type="presOf" srcId="{544C01C3-4FC6-434F-9E7E-1025B9DAFEF3}" destId="{3B84CE41-3207-49DC-B84A-A5139D4E58FB}" srcOrd="0" destOrd="0" presId="urn:microsoft.com/office/officeart/2005/8/layout/vList2"/>
    <dgm:cxn modelId="{75ED36BF-586E-42D2-9017-804E2BF6F574}" type="presOf" srcId="{234487F2-91A1-4DFD-B0FE-E61529198A82}" destId="{2C8768BF-8EF8-4A1D-B9CC-FE55CAACEB47}" srcOrd="0" destOrd="0" presId="urn:microsoft.com/office/officeart/2005/8/layout/vList2"/>
    <dgm:cxn modelId="{D7CF70EB-447A-4902-BBDF-6FE36CC19164}" type="presOf" srcId="{F926A00C-7A03-4147-A8DA-ECFF927BEBFA}" destId="{F506A43B-FFB9-4B2B-8487-EDB89B77EFBB}" srcOrd="0" destOrd="0" presId="urn:microsoft.com/office/officeart/2005/8/layout/vList2"/>
    <dgm:cxn modelId="{74C7EE9F-5903-4D32-B04A-667C269A9281}" type="presOf" srcId="{1F33C195-613F-48F6-9D85-B4BE41AA510C}" destId="{2113395F-1737-4C2A-A165-CADAFC821F5C}" srcOrd="0" destOrd="0" presId="urn:microsoft.com/office/officeart/2005/8/layout/vList2"/>
    <dgm:cxn modelId="{F60489BE-AF2F-43FB-8313-753885F4E856}" srcId="{1F33C195-613F-48F6-9D85-B4BE41AA510C}" destId="{F926A00C-7A03-4147-A8DA-ECFF927BEBFA}" srcOrd="2" destOrd="0" parTransId="{9B85BF1A-289B-42EF-A765-A02545B8879D}" sibTransId="{0F8B01CD-147B-443E-B4D3-0D01F30F1FCC}"/>
    <dgm:cxn modelId="{D0B30C62-1C3B-4911-926C-6D12FF3492BD}" srcId="{1F33C195-613F-48F6-9D85-B4BE41AA510C}" destId="{544C01C3-4FC6-434F-9E7E-1025B9DAFEF3}" srcOrd="0" destOrd="0" parTransId="{DDC82889-8DDE-4B55-AFB9-09AB1536D934}" sibTransId="{4F74086D-F76E-4685-BD72-58234149AB8E}"/>
    <dgm:cxn modelId="{28189780-8CC9-4598-8924-1F616330A4D1}" srcId="{1F33C195-613F-48F6-9D85-B4BE41AA510C}" destId="{D797260B-E307-4C79-B134-B9611FD7E917}" srcOrd="3" destOrd="0" parTransId="{179584D6-0B7F-425B-BE15-AF8B22E404BB}" sibTransId="{8F4F2CD8-BBD2-4271-AC83-C79CCF1502A1}"/>
    <dgm:cxn modelId="{907FA245-7C22-44A9-B389-0A4617D43A58}" type="presParOf" srcId="{2113395F-1737-4C2A-A165-CADAFC821F5C}" destId="{3B84CE41-3207-49DC-B84A-A5139D4E58FB}" srcOrd="0" destOrd="0" presId="urn:microsoft.com/office/officeart/2005/8/layout/vList2"/>
    <dgm:cxn modelId="{32D8EBB0-7C62-4578-846B-C925312298A2}" type="presParOf" srcId="{2113395F-1737-4C2A-A165-CADAFC821F5C}" destId="{C23397C4-7C16-4745-83EA-92F1B6DED147}" srcOrd="1" destOrd="0" presId="urn:microsoft.com/office/officeart/2005/8/layout/vList2"/>
    <dgm:cxn modelId="{B865C714-4E44-4821-B1D9-6619F22202D1}" type="presParOf" srcId="{2113395F-1737-4C2A-A165-CADAFC821F5C}" destId="{2C8768BF-8EF8-4A1D-B9CC-FE55CAACEB47}" srcOrd="2" destOrd="0" presId="urn:microsoft.com/office/officeart/2005/8/layout/vList2"/>
    <dgm:cxn modelId="{B19CB8C1-1437-44D9-A605-47B0DED251AF}" type="presParOf" srcId="{2113395F-1737-4C2A-A165-CADAFC821F5C}" destId="{42A00D51-EE8B-4964-A77D-2B97F18F0DD6}" srcOrd="3" destOrd="0" presId="urn:microsoft.com/office/officeart/2005/8/layout/vList2"/>
    <dgm:cxn modelId="{76960E91-7C81-49FD-B19B-2B84C0885EFF}" type="presParOf" srcId="{2113395F-1737-4C2A-A165-CADAFC821F5C}" destId="{F506A43B-FFB9-4B2B-8487-EDB89B77EFBB}" srcOrd="4" destOrd="0" presId="urn:microsoft.com/office/officeart/2005/8/layout/vList2"/>
    <dgm:cxn modelId="{E16C7A59-FB54-47A5-BB88-2E95298DCDE9}" type="presParOf" srcId="{2113395F-1737-4C2A-A165-CADAFC821F5C}" destId="{EA13BA06-27C0-460B-A54E-4B86C814B987}" srcOrd="5" destOrd="0" presId="urn:microsoft.com/office/officeart/2005/8/layout/vList2"/>
    <dgm:cxn modelId="{B92A4AA3-91AF-4948-8507-7CCB29D23614}" type="presParOf" srcId="{2113395F-1737-4C2A-A165-CADAFC821F5C}" destId="{FCF0DD26-3057-4F55-9957-EE55B56B31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33C195-613F-48F6-9D85-B4BE41AA51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C01C3-4FC6-434F-9E7E-1025B9DAFEF3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1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платная консультация (платное медицинское обследование) предложена (предложено) врачом государственной (муниципальной, ведомственной) медицинской организации – 6,1%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C82889-8DDE-4B55-AFB9-09AB1536D934}" type="parTrans" cxnId="{D0B30C62-1C3B-4911-926C-6D12FF3492BD}">
      <dgm:prSet/>
      <dgm:spPr/>
      <dgm:t>
        <a:bodyPr/>
        <a:lstStyle/>
        <a:p>
          <a:endParaRPr lang="ru-RU" sz="1400"/>
        </a:p>
      </dgm:t>
    </dgm:pt>
    <dgm:pt modelId="{4F74086D-F76E-4685-BD72-58234149AB8E}" type="sibTrans" cxnId="{D0B30C62-1C3B-4911-926C-6D12FF3492BD}">
      <dgm:prSet/>
      <dgm:spPr/>
      <dgm:t>
        <a:bodyPr/>
        <a:lstStyle/>
        <a:p>
          <a:endParaRPr lang="ru-RU" sz="1400"/>
        </a:p>
      </dgm:t>
    </dgm:pt>
    <dgm:pt modelId="{234487F2-91A1-4DFD-B0FE-E61529198A82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таких специалистов нет в государственных (муниципальных, ведомственных) медицинских организациях, расположенных поблизости – 9,5%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7740372-25FB-42C9-BB3D-D89FDA2398A1}" type="parTrans" cxnId="{9BD39052-274F-4836-A60E-8F4BADB968EE}">
      <dgm:prSet/>
      <dgm:spPr/>
      <dgm:t>
        <a:bodyPr/>
        <a:lstStyle/>
        <a:p>
          <a:endParaRPr lang="ru-RU" sz="1400"/>
        </a:p>
      </dgm:t>
    </dgm:pt>
    <dgm:pt modelId="{EC9EE70B-57A1-49C8-96F9-10AD4C8BF732}" type="sibTrans" cxnId="{9BD39052-274F-4836-A60E-8F4BADB968EE}">
      <dgm:prSet/>
      <dgm:spPr/>
      <dgm:t>
        <a:bodyPr/>
        <a:lstStyle/>
        <a:p>
          <a:endParaRPr lang="ru-RU" sz="1400"/>
        </a:p>
      </dgm:t>
    </dgm:pt>
    <dgm:pt modelId="{F926A00C-7A03-4147-A8DA-ECFF927BEBFA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имеют возможности попасть в государственную (муниципальную) медицинскую организацию из-за нехватки времени, больших очередей, необходимости предварительной записи – 42,8%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85BF1A-289B-42EF-A765-A02545B8879D}" type="parTrans" cxnId="{F60489BE-AF2F-43FB-8313-753885F4E856}">
      <dgm:prSet/>
      <dgm:spPr/>
      <dgm:t>
        <a:bodyPr/>
        <a:lstStyle/>
        <a:p>
          <a:endParaRPr lang="ru-RU" sz="1400"/>
        </a:p>
      </dgm:t>
    </dgm:pt>
    <dgm:pt modelId="{0F8B01CD-147B-443E-B4D3-0D01F30F1FCC}" type="sibTrans" cxnId="{F60489BE-AF2F-43FB-8313-753885F4E856}">
      <dgm:prSet/>
      <dgm:spPr/>
      <dgm:t>
        <a:bodyPr/>
        <a:lstStyle/>
        <a:p>
          <a:endParaRPr lang="ru-RU" sz="1400"/>
        </a:p>
      </dgm:t>
    </dgm:pt>
    <dgm:pt modelId="{D797260B-E307-4C79-B134-B9611FD7E91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считают консультации (медицинские обследования) в платных медицинских организациях более качественными и надежными – 38,8% </a:t>
          </a:r>
          <a:endParaRPr lang="ru-RU" sz="1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9584D6-0B7F-425B-BE15-AF8B22E404BB}" type="parTrans" cxnId="{28189780-8CC9-4598-8924-1F616330A4D1}">
      <dgm:prSet/>
      <dgm:spPr/>
      <dgm:t>
        <a:bodyPr/>
        <a:lstStyle/>
        <a:p>
          <a:endParaRPr lang="ru-RU" sz="1400"/>
        </a:p>
      </dgm:t>
    </dgm:pt>
    <dgm:pt modelId="{8F4F2CD8-BBD2-4271-AC83-C79CCF1502A1}" type="sibTrans" cxnId="{28189780-8CC9-4598-8924-1F616330A4D1}">
      <dgm:prSet/>
      <dgm:spPr/>
      <dgm:t>
        <a:bodyPr/>
        <a:lstStyle/>
        <a:p>
          <a:endParaRPr lang="ru-RU" sz="1400"/>
        </a:p>
      </dgm:t>
    </dgm:pt>
    <dgm:pt modelId="{5DAA610F-BAA4-4BD5-9B96-2FC1B2BA214B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Другая причина – 2,8%</a:t>
          </a:r>
          <a:endParaRPr lang="ru-RU" sz="1400" b="0" i="0" u="non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BEC640-5B8F-41E6-9222-9404D9FEF760}" type="parTrans" cxnId="{E50A1E52-EC47-415E-83B4-CDB20374925E}">
      <dgm:prSet/>
      <dgm:spPr/>
      <dgm:t>
        <a:bodyPr/>
        <a:lstStyle/>
        <a:p>
          <a:endParaRPr lang="ru-RU" sz="1400"/>
        </a:p>
      </dgm:t>
    </dgm:pt>
    <dgm:pt modelId="{794AFB36-A8AD-49D8-9971-6B55A60F9E5A}" type="sibTrans" cxnId="{E50A1E52-EC47-415E-83B4-CDB20374925E}">
      <dgm:prSet/>
      <dgm:spPr/>
      <dgm:t>
        <a:bodyPr/>
        <a:lstStyle/>
        <a:p>
          <a:endParaRPr lang="ru-RU" sz="1400"/>
        </a:p>
      </dgm:t>
    </dgm:pt>
    <dgm:pt modelId="{2113395F-1737-4C2A-A165-CADAFC821F5C}" type="pres">
      <dgm:prSet presAssocID="{1F33C195-613F-48F6-9D85-B4BE41AA51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84CE41-3207-49DC-B84A-A5139D4E58FB}" type="pres">
      <dgm:prSet presAssocID="{544C01C3-4FC6-434F-9E7E-1025B9DAFEF3}" presName="parentText" presStyleLbl="node1" presStyleIdx="0" presStyleCnt="5" custScaleY="119227" custLinFactY="-60474" custLinFactNeighborX="-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397C4-7C16-4745-83EA-92F1B6DED147}" type="pres">
      <dgm:prSet presAssocID="{4F74086D-F76E-4685-BD72-58234149AB8E}" presName="spacer" presStyleCnt="0"/>
      <dgm:spPr/>
    </dgm:pt>
    <dgm:pt modelId="{2C8768BF-8EF8-4A1D-B9CC-FE55CAACEB47}" type="pres">
      <dgm:prSet presAssocID="{234487F2-91A1-4DFD-B0FE-E61529198A82}" presName="parentText" presStyleLbl="node1" presStyleIdx="1" presStyleCnt="5" custScaleY="90653" custLinFactY="-49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00D51-EE8B-4964-A77D-2B97F18F0DD6}" type="pres">
      <dgm:prSet presAssocID="{EC9EE70B-57A1-49C8-96F9-10AD4C8BF732}" presName="spacer" presStyleCnt="0"/>
      <dgm:spPr/>
    </dgm:pt>
    <dgm:pt modelId="{F506A43B-FFB9-4B2B-8487-EDB89B77EFBB}" type="pres">
      <dgm:prSet presAssocID="{F926A00C-7A03-4147-A8DA-ECFF927BEBFA}" presName="parentText" presStyleLbl="node1" presStyleIdx="2" presStyleCnt="5" custScaleY="116597" custLinFactNeighborY="-59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3BA06-27C0-460B-A54E-4B86C814B987}" type="pres">
      <dgm:prSet presAssocID="{0F8B01CD-147B-443E-B4D3-0D01F30F1FCC}" presName="spacer" presStyleCnt="0"/>
      <dgm:spPr/>
    </dgm:pt>
    <dgm:pt modelId="{FCF0DD26-3057-4F55-9957-EE55B56B31C4}" type="pres">
      <dgm:prSet presAssocID="{D797260B-E307-4C79-B134-B9611FD7E917}" presName="parentText" presStyleLbl="node1" presStyleIdx="3" presStyleCnt="5" custScaleY="79568" custLinFactY="39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74DD3-1C8D-455C-B82D-19EDFA3F4068}" type="pres">
      <dgm:prSet presAssocID="{8F4F2CD8-BBD2-4271-AC83-C79CCF1502A1}" presName="spacer" presStyleCnt="0"/>
      <dgm:spPr/>
    </dgm:pt>
    <dgm:pt modelId="{8B0DFF2C-61F7-4A56-8CC0-0C084C5ED6F0}" type="pres">
      <dgm:prSet presAssocID="{5DAA610F-BAA4-4BD5-9B96-2FC1B2BA214B}" presName="parentText" presStyleLbl="node1" presStyleIdx="4" presStyleCnt="5" custScaleY="42822" custLinFactY="59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39052-274F-4836-A60E-8F4BADB968EE}" srcId="{1F33C195-613F-48F6-9D85-B4BE41AA510C}" destId="{234487F2-91A1-4DFD-B0FE-E61529198A82}" srcOrd="1" destOrd="0" parTransId="{F7740372-25FB-42C9-BB3D-D89FDA2398A1}" sibTransId="{EC9EE70B-57A1-49C8-96F9-10AD4C8BF732}"/>
    <dgm:cxn modelId="{05151CBB-EBEE-4C57-AB31-834FCAC3379B}" type="presOf" srcId="{F926A00C-7A03-4147-A8DA-ECFF927BEBFA}" destId="{F506A43B-FFB9-4B2B-8487-EDB89B77EFBB}" srcOrd="0" destOrd="0" presId="urn:microsoft.com/office/officeart/2005/8/layout/vList2"/>
    <dgm:cxn modelId="{A8F17773-74F6-4958-99EA-FC159455D59B}" type="presOf" srcId="{544C01C3-4FC6-434F-9E7E-1025B9DAFEF3}" destId="{3B84CE41-3207-49DC-B84A-A5139D4E58FB}" srcOrd="0" destOrd="0" presId="urn:microsoft.com/office/officeart/2005/8/layout/vList2"/>
    <dgm:cxn modelId="{AB1CF786-16CF-4F00-9DD1-829B828F8DC1}" type="presOf" srcId="{1F33C195-613F-48F6-9D85-B4BE41AA510C}" destId="{2113395F-1737-4C2A-A165-CADAFC821F5C}" srcOrd="0" destOrd="0" presId="urn:microsoft.com/office/officeart/2005/8/layout/vList2"/>
    <dgm:cxn modelId="{F60489BE-AF2F-43FB-8313-753885F4E856}" srcId="{1F33C195-613F-48F6-9D85-B4BE41AA510C}" destId="{F926A00C-7A03-4147-A8DA-ECFF927BEBFA}" srcOrd="2" destOrd="0" parTransId="{9B85BF1A-289B-42EF-A765-A02545B8879D}" sibTransId="{0F8B01CD-147B-443E-B4D3-0D01F30F1FCC}"/>
    <dgm:cxn modelId="{D0B30C62-1C3B-4911-926C-6D12FF3492BD}" srcId="{1F33C195-613F-48F6-9D85-B4BE41AA510C}" destId="{544C01C3-4FC6-434F-9E7E-1025B9DAFEF3}" srcOrd="0" destOrd="0" parTransId="{DDC82889-8DDE-4B55-AFB9-09AB1536D934}" sibTransId="{4F74086D-F76E-4685-BD72-58234149AB8E}"/>
    <dgm:cxn modelId="{F68215BC-D9F2-472D-A81C-7B2B74A03BB9}" type="presOf" srcId="{234487F2-91A1-4DFD-B0FE-E61529198A82}" destId="{2C8768BF-8EF8-4A1D-B9CC-FE55CAACEB47}" srcOrd="0" destOrd="0" presId="urn:microsoft.com/office/officeart/2005/8/layout/vList2"/>
    <dgm:cxn modelId="{28189780-8CC9-4598-8924-1F616330A4D1}" srcId="{1F33C195-613F-48F6-9D85-B4BE41AA510C}" destId="{D797260B-E307-4C79-B134-B9611FD7E917}" srcOrd="3" destOrd="0" parTransId="{179584D6-0B7F-425B-BE15-AF8B22E404BB}" sibTransId="{8F4F2CD8-BBD2-4271-AC83-C79CCF1502A1}"/>
    <dgm:cxn modelId="{E50A1E52-EC47-415E-83B4-CDB20374925E}" srcId="{1F33C195-613F-48F6-9D85-B4BE41AA510C}" destId="{5DAA610F-BAA4-4BD5-9B96-2FC1B2BA214B}" srcOrd="4" destOrd="0" parTransId="{15BEC640-5B8F-41E6-9222-9404D9FEF760}" sibTransId="{794AFB36-A8AD-49D8-9971-6B55A60F9E5A}"/>
    <dgm:cxn modelId="{59C109FC-F304-4461-8DA0-710FF2D736AD}" type="presOf" srcId="{5DAA610F-BAA4-4BD5-9B96-2FC1B2BA214B}" destId="{8B0DFF2C-61F7-4A56-8CC0-0C084C5ED6F0}" srcOrd="0" destOrd="0" presId="urn:microsoft.com/office/officeart/2005/8/layout/vList2"/>
    <dgm:cxn modelId="{6A75EB9E-977B-4C81-B7D3-86553AA1D5C7}" type="presOf" srcId="{D797260B-E307-4C79-B134-B9611FD7E917}" destId="{FCF0DD26-3057-4F55-9957-EE55B56B31C4}" srcOrd="0" destOrd="0" presId="urn:microsoft.com/office/officeart/2005/8/layout/vList2"/>
    <dgm:cxn modelId="{5F73CF89-B210-4B58-AD9D-0814EC979AD8}" type="presParOf" srcId="{2113395F-1737-4C2A-A165-CADAFC821F5C}" destId="{3B84CE41-3207-49DC-B84A-A5139D4E58FB}" srcOrd="0" destOrd="0" presId="urn:microsoft.com/office/officeart/2005/8/layout/vList2"/>
    <dgm:cxn modelId="{A8D1957A-7711-4ACD-BABC-C61213502916}" type="presParOf" srcId="{2113395F-1737-4C2A-A165-CADAFC821F5C}" destId="{C23397C4-7C16-4745-83EA-92F1B6DED147}" srcOrd="1" destOrd="0" presId="urn:microsoft.com/office/officeart/2005/8/layout/vList2"/>
    <dgm:cxn modelId="{A451E2A9-2160-4AF6-B62F-94E280721CDF}" type="presParOf" srcId="{2113395F-1737-4C2A-A165-CADAFC821F5C}" destId="{2C8768BF-8EF8-4A1D-B9CC-FE55CAACEB47}" srcOrd="2" destOrd="0" presId="urn:microsoft.com/office/officeart/2005/8/layout/vList2"/>
    <dgm:cxn modelId="{12906076-E4D7-4C1C-B7B3-503D84CEBB4B}" type="presParOf" srcId="{2113395F-1737-4C2A-A165-CADAFC821F5C}" destId="{42A00D51-EE8B-4964-A77D-2B97F18F0DD6}" srcOrd="3" destOrd="0" presId="urn:microsoft.com/office/officeart/2005/8/layout/vList2"/>
    <dgm:cxn modelId="{295FE51C-1755-4BD6-9DEA-E0E5AED9B98F}" type="presParOf" srcId="{2113395F-1737-4C2A-A165-CADAFC821F5C}" destId="{F506A43B-FFB9-4B2B-8487-EDB89B77EFBB}" srcOrd="4" destOrd="0" presId="urn:microsoft.com/office/officeart/2005/8/layout/vList2"/>
    <dgm:cxn modelId="{45786000-9432-4F4A-AE19-65EB11AA95EA}" type="presParOf" srcId="{2113395F-1737-4C2A-A165-CADAFC821F5C}" destId="{EA13BA06-27C0-460B-A54E-4B86C814B987}" srcOrd="5" destOrd="0" presId="urn:microsoft.com/office/officeart/2005/8/layout/vList2"/>
    <dgm:cxn modelId="{C558A540-085A-4908-B89D-47A8BC17631B}" type="presParOf" srcId="{2113395F-1737-4C2A-A165-CADAFC821F5C}" destId="{FCF0DD26-3057-4F55-9957-EE55B56B31C4}" srcOrd="6" destOrd="0" presId="urn:microsoft.com/office/officeart/2005/8/layout/vList2"/>
    <dgm:cxn modelId="{756C91AE-0BA8-479B-978D-E9E582A0F13F}" type="presParOf" srcId="{2113395F-1737-4C2A-A165-CADAFC821F5C}" destId="{BD474DD3-1C8D-455C-B82D-19EDFA3F4068}" srcOrd="7" destOrd="0" presId="urn:microsoft.com/office/officeart/2005/8/layout/vList2"/>
    <dgm:cxn modelId="{ECC634F5-93EC-4693-AB2F-C9AEFF6B9A6A}" type="presParOf" srcId="{2113395F-1737-4C2A-A165-CADAFC821F5C}" destId="{8B0DFF2C-61F7-4A56-8CC0-0C084C5ED6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C65BE-1D87-41FC-B574-67D900DC02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7FFB8-2839-4E87-BD02-0C47A7B24AA0}">
      <dgm:prSet phldrT="[Текст]" custT="1"/>
      <dgm:spPr/>
      <dgm:t>
        <a:bodyPr/>
        <a:lstStyle/>
        <a:p>
          <a:r>
            <a:rPr lang="ru-RU" sz="300" dirty="0" smtClean="0"/>
            <a:t>.</a:t>
          </a:r>
          <a:endParaRPr lang="ru-RU" sz="300" dirty="0"/>
        </a:p>
      </dgm:t>
    </dgm:pt>
    <dgm:pt modelId="{027AD998-CC8D-48B5-AD56-8E57DE7A48AD}" type="parTrans" cxnId="{D3769B12-5A06-4490-9932-2A6FDFEFA949}">
      <dgm:prSet/>
      <dgm:spPr/>
      <dgm:t>
        <a:bodyPr/>
        <a:lstStyle/>
        <a:p>
          <a:endParaRPr lang="ru-RU" sz="1800"/>
        </a:p>
      </dgm:t>
    </dgm:pt>
    <dgm:pt modelId="{F27C5FDB-52B0-44B1-8B4C-32F79D95D743}" type="sibTrans" cxnId="{D3769B12-5A06-4490-9932-2A6FDFEFA949}">
      <dgm:prSet/>
      <dgm:spPr/>
      <dgm:t>
        <a:bodyPr/>
        <a:lstStyle/>
        <a:p>
          <a:endParaRPr lang="ru-RU" sz="1800"/>
        </a:p>
      </dgm:t>
    </dgm:pt>
    <dgm:pt modelId="{07D57772-9AE4-406D-8DB4-9408768439BB}">
      <dgm:prSet phldrT="[Текст]" custT="1"/>
      <dgm:spPr/>
      <dgm:t>
        <a:bodyPr/>
        <a:lstStyle/>
        <a:p>
          <a:r>
            <a:rPr lang="ru-RU" sz="1800" dirty="0" smtClean="0"/>
            <a:t>бесплатное лекарственное обеспечение – 29,3%</a:t>
          </a:r>
          <a:endParaRPr lang="ru-RU" sz="1800" dirty="0"/>
        </a:p>
      </dgm:t>
    </dgm:pt>
    <dgm:pt modelId="{963125FC-231A-4DDB-8FA1-116B3A4899E9}" type="parTrans" cxnId="{B1285A96-A5AF-469A-9DAF-590F01E8D957}">
      <dgm:prSet/>
      <dgm:spPr/>
      <dgm:t>
        <a:bodyPr/>
        <a:lstStyle/>
        <a:p>
          <a:endParaRPr lang="ru-RU" sz="1800"/>
        </a:p>
      </dgm:t>
    </dgm:pt>
    <dgm:pt modelId="{1933A8FD-E020-4DB3-9FE1-27B2DED7662A}" type="sibTrans" cxnId="{B1285A96-A5AF-469A-9DAF-590F01E8D957}">
      <dgm:prSet/>
      <dgm:spPr/>
      <dgm:t>
        <a:bodyPr/>
        <a:lstStyle/>
        <a:p>
          <a:endParaRPr lang="ru-RU" sz="1800"/>
        </a:p>
      </dgm:t>
    </dgm:pt>
    <dgm:pt modelId="{CC31B7F5-5520-4922-8A17-D1ACC6242CCA}">
      <dgm:prSet phldrT="[Текст]" custT="1"/>
      <dgm:spPr/>
      <dgm:t>
        <a:bodyPr/>
        <a:lstStyle/>
        <a:p>
          <a:r>
            <a:rPr lang="ru-RU" sz="1800" dirty="0" smtClean="0"/>
            <a:t>лекарственное обеспечение по льготным ценам – 1,6%</a:t>
          </a:r>
          <a:endParaRPr lang="ru-RU" sz="1800" dirty="0"/>
        </a:p>
      </dgm:t>
    </dgm:pt>
    <dgm:pt modelId="{713957F3-AD0C-4E61-A1AC-7A4ECBF05E58}" type="parTrans" cxnId="{6F7DC753-A655-450C-86AA-4CD7D83BCFEC}">
      <dgm:prSet/>
      <dgm:spPr/>
      <dgm:t>
        <a:bodyPr/>
        <a:lstStyle/>
        <a:p>
          <a:endParaRPr lang="ru-RU" sz="1800"/>
        </a:p>
      </dgm:t>
    </dgm:pt>
    <dgm:pt modelId="{0DEFD112-FC44-4CE4-8CC5-47DF3A18D82A}" type="sibTrans" cxnId="{6F7DC753-A655-450C-86AA-4CD7D83BCFEC}">
      <dgm:prSet/>
      <dgm:spPr/>
      <dgm:t>
        <a:bodyPr/>
        <a:lstStyle/>
        <a:p>
          <a:endParaRPr lang="ru-RU" sz="1800"/>
        </a:p>
      </dgm:t>
    </dgm:pt>
    <dgm:pt modelId="{D28EFCA8-0ADA-43E8-8EA5-56FCDD7F271D}">
      <dgm:prSet custT="1"/>
      <dgm:spPr/>
      <dgm:t>
        <a:bodyPr/>
        <a:lstStyle/>
        <a:p>
          <a:r>
            <a:rPr lang="ru-RU" sz="1800" dirty="0" smtClean="0"/>
            <a:t>денежное возмещение стоимости бесплатного лекарственного обеспечения – 62,3%</a:t>
          </a:r>
          <a:endParaRPr lang="ru-RU" sz="1800" dirty="0"/>
        </a:p>
      </dgm:t>
    </dgm:pt>
    <dgm:pt modelId="{63A87917-1DBB-47EF-8CE7-FA59446CC1C6}" type="parTrans" cxnId="{DAB15D28-5527-4234-A83C-D458F29FB117}">
      <dgm:prSet/>
      <dgm:spPr/>
      <dgm:t>
        <a:bodyPr/>
        <a:lstStyle/>
        <a:p>
          <a:endParaRPr lang="ru-RU" sz="1800"/>
        </a:p>
      </dgm:t>
    </dgm:pt>
    <dgm:pt modelId="{4FC8BA9D-C0F6-4F70-9B2B-6181681C4CFB}" type="sibTrans" cxnId="{DAB15D28-5527-4234-A83C-D458F29FB117}">
      <dgm:prSet/>
      <dgm:spPr/>
      <dgm:t>
        <a:bodyPr/>
        <a:lstStyle/>
        <a:p>
          <a:endParaRPr lang="ru-RU" sz="1800"/>
        </a:p>
      </dgm:t>
    </dgm:pt>
    <dgm:pt modelId="{0319842E-A088-4C81-B319-BE2A1DCE72C2}">
      <dgm:prSet phldrT="[Текст]" custT="1"/>
      <dgm:spPr/>
      <dgm:t>
        <a:bodyPr/>
        <a:lstStyle/>
        <a:p>
          <a:r>
            <a:rPr lang="ru-RU" sz="2000" dirty="0" smtClean="0"/>
            <a:t>За последние 12 месяцев получали:</a:t>
          </a:r>
          <a:endParaRPr lang="ru-RU" sz="2000" dirty="0"/>
        </a:p>
      </dgm:t>
    </dgm:pt>
    <dgm:pt modelId="{4F2C9671-09CC-48FE-B99C-E4B1F0333ECC}" type="sibTrans" cxnId="{BD7AF901-DB21-418A-A518-990E80B4E7B8}">
      <dgm:prSet/>
      <dgm:spPr/>
      <dgm:t>
        <a:bodyPr/>
        <a:lstStyle/>
        <a:p>
          <a:endParaRPr lang="ru-RU" sz="1800"/>
        </a:p>
      </dgm:t>
    </dgm:pt>
    <dgm:pt modelId="{0C3D1BB2-DC21-44E3-9AE7-45C888612524}" type="parTrans" cxnId="{BD7AF901-DB21-418A-A518-990E80B4E7B8}">
      <dgm:prSet/>
      <dgm:spPr/>
      <dgm:t>
        <a:bodyPr/>
        <a:lstStyle/>
        <a:p>
          <a:endParaRPr lang="ru-RU" sz="1800"/>
        </a:p>
      </dgm:t>
    </dgm:pt>
    <dgm:pt modelId="{00A938C4-9FEB-4A7C-A727-94C8DA3FBF5F}" type="pres">
      <dgm:prSet presAssocID="{B14C65BE-1D87-41FC-B574-67D900DC02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1291BF-8BF4-4DAE-8EE9-5BD6EE305C6A}" type="pres">
      <dgm:prSet presAssocID="{CB57FFB8-2839-4E87-BD02-0C47A7B24AA0}" presName="thickLine" presStyleLbl="alignNode1" presStyleIdx="0" presStyleCnt="1" custLinFactNeighborY="-7402"/>
      <dgm:spPr/>
    </dgm:pt>
    <dgm:pt modelId="{B584AD5C-E3FD-4C7D-9E75-1BDE04F5D2ED}" type="pres">
      <dgm:prSet presAssocID="{CB57FFB8-2839-4E87-BD02-0C47A7B24AA0}" presName="horz1" presStyleCnt="0"/>
      <dgm:spPr/>
    </dgm:pt>
    <dgm:pt modelId="{55C7E5AD-DC17-4C0E-8BB0-3DAAA88A781F}" type="pres">
      <dgm:prSet presAssocID="{CB57FFB8-2839-4E87-BD02-0C47A7B24AA0}" presName="tx1" presStyleLbl="revTx" presStyleIdx="0" presStyleCnt="5" custFlipHor="1" custScaleX="3750"/>
      <dgm:spPr/>
      <dgm:t>
        <a:bodyPr/>
        <a:lstStyle/>
        <a:p>
          <a:endParaRPr lang="ru-RU"/>
        </a:p>
      </dgm:t>
    </dgm:pt>
    <dgm:pt modelId="{9FBD6740-D54B-453C-9328-5213112FE98F}" type="pres">
      <dgm:prSet presAssocID="{CB57FFB8-2839-4E87-BD02-0C47A7B24AA0}" presName="vert1" presStyleCnt="0"/>
      <dgm:spPr/>
    </dgm:pt>
    <dgm:pt modelId="{85E70AE9-FF6F-4334-BABB-1A0E7D248DDE}" type="pres">
      <dgm:prSet presAssocID="{0319842E-A088-4C81-B319-BE2A1DCE72C2}" presName="vertSpace2a" presStyleCnt="0"/>
      <dgm:spPr/>
    </dgm:pt>
    <dgm:pt modelId="{BAD96E39-47B9-4180-A10D-4C36BA670F5F}" type="pres">
      <dgm:prSet presAssocID="{0319842E-A088-4C81-B319-BE2A1DCE72C2}" presName="horz2" presStyleCnt="0"/>
      <dgm:spPr/>
    </dgm:pt>
    <dgm:pt modelId="{C8AF644B-439A-4089-80D4-86295DFE0DC5}" type="pres">
      <dgm:prSet presAssocID="{0319842E-A088-4C81-B319-BE2A1DCE72C2}" presName="horzSpace2" presStyleCnt="0"/>
      <dgm:spPr/>
    </dgm:pt>
    <dgm:pt modelId="{927632D3-AA97-4B70-BE94-6D80A16DD192}" type="pres">
      <dgm:prSet presAssocID="{0319842E-A088-4C81-B319-BE2A1DCE72C2}" presName="tx2" presStyleLbl="revTx" presStyleIdx="1" presStyleCnt="5" custLinFactNeighborX="-2543" custLinFactNeighborY="-5208"/>
      <dgm:spPr/>
      <dgm:t>
        <a:bodyPr/>
        <a:lstStyle/>
        <a:p>
          <a:endParaRPr lang="ru-RU"/>
        </a:p>
      </dgm:t>
    </dgm:pt>
    <dgm:pt modelId="{3D425107-7D5C-495B-9E64-2DBC462885D4}" type="pres">
      <dgm:prSet presAssocID="{0319842E-A088-4C81-B319-BE2A1DCE72C2}" presName="vert2" presStyleCnt="0"/>
      <dgm:spPr/>
    </dgm:pt>
    <dgm:pt modelId="{84D5E285-A227-4FAF-A9A5-A7E2D20903CE}" type="pres">
      <dgm:prSet presAssocID="{0319842E-A088-4C81-B319-BE2A1DCE72C2}" presName="thinLine2b" presStyleLbl="callout" presStyleIdx="0" presStyleCnt="4"/>
      <dgm:spPr/>
    </dgm:pt>
    <dgm:pt modelId="{B047B6A9-1DB8-439F-9310-3D8B32486E39}" type="pres">
      <dgm:prSet presAssocID="{0319842E-A088-4C81-B319-BE2A1DCE72C2}" presName="vertSpace2b" presStyleCnt="0"/>
      <dgm:spPr/>
    </dgm:pt>
    <dgm:pt modelId="{E9F6F0F0-E198-4203-9FE8-19C6EBAE25C9}" type="pres">
      <dgm:prSet presAssocID="{07D57772-9AE4-406D-8DB4-9408768439BB}" presName="horz2" presStyleCnt="0"/>
      <dgm:spPr/>
    </dgm:pt>
    <dgm:pt modelId="{78345EB7-12E1-478E-ADDF-2EE9D1FC35C5}" type="pres">
      <dgm:prSet presAssocID="{07D57772-9AE4-406D-8DB4-9408768439BB}" presName="horzSpace2" presStyleCnt="0"/>
      <dgm:spPr/>
    </dgm:pt>
    <dgm:pt modelId="{FDEF1957-8D9D-4EA9-86A7-79FC17B3F524}" type="pres">
      <dgm:prSet presAssocID="{07D57772-9AE4-406D-8DB4-9408768439BB}" presName="tx2" presStyleLbl="revTx" presStyleIdx="2" presStyleCnt="5"/>
      <dgm:spPr/>
      <dgm:t>
        <a:bodyPr/>
        <a:lstStyle/>
        <a:p>
          <a:endParaRPr lang="ru-RU"/>
        </a:p>
      </dgm:t>
    </dgm:pt>
    <dgm:pt modelId="{A1743C17-D09D-46C7-AFA8-01B9129484FC}" type="pres">
      <dgm:prSet presAssocID="{07D57772-9AE4-406D-8DB4-9408768439BB}" presName="vert2" presStyleCnt="0"/>
      <dgm:spPr/>
    </dgm:pt>
    <dgm:pt modelId="{C3C60617-2E29-42A1-B274-27B1DD400227}" type="pres">
      <dgm:prSet presAssocID="{07D57772-9AE4-406D-8DB4-9408768439BB}" presName="thinLine2b" presStyleLbl="callout" presStyleIdx="1" presStyleCnt="4"/>
      <dgm:spPr/>
    </dgm:pt>
    <dgm:pt modelId="{D7938830-3412-424F-85E6-28E863CBF00D}" type="pres">
      <dgm:prSet presAssocID="{07D57772-9AE4-406D-8DB4-9408768439BB}" presName="vertSpace2b" presStyleCnt="0"/>
      <dgm:spPr/>
    </dgm:pt>
    <dgm:pt modelId="{0BD3A1A2-269D-4B60-8194-07F01A57B638}" type="pres">
      <dgm:prSet presAssocID="{CC31B7F5-5520-4922-8A17-D1ACC6242CCA}" presName="horz2" presStyleCnt="0"/>
      <dgm:spPr/>
    </dgm:pt>
    <dgm:pt modelId="{86C74877-D29A-4283-B1D7-CC3814D7B7D1}" type="pres">
      <dgm:prSet presAssocID="{CC31B7F5-5520-4922-8A17-D1ACC6242CCA}" presName="horzSpace2" presStyleCnt="0"/>
      <dgm:spPr/>
    </dgm:pt>
    <dgm:pt modelId="{A9805885-EEE1-4599-B394-F1E7870DAD0A}" type="pres">
      <dgm:prSet presAssocID="{CC31B7F5-5520-4922-8A17-D1ACC6242CCA}" presName="tx2" presStyleLbl="revTx" presStyleIdx="3" presStyleCnt="5"/>
      <dgm:spPr/>
      <dgm:t>
        <a:bodyPr/>
        <a:lstStyle/>
        <a:p>
          <a:endParaRPr lang="ru-RU"/>
        </a:p>
      </dgm:t>
    </dgm:pt>
    <dgm:pt modelId="{AC313E62-9F95-4BE5-ACA5-206B0280DAE8}" type="pres">
      <dgm:prSet presAssocID="{CC31B7F5-5520-4922-8A17-D1ACC6242CCA}" presName="vert2" presStyleCnt="0"/>
      <dgm:spPr/>
    </dgm:pt>
    <dgm:pt modelId="{32B3DD8B-D6DB-4283-8349-952578CD0270}" type="pres">
      <dgm:prSet presAssocID="{CC31B7F5-5520-4922-8A17-D1ACC6242CCA}" presName="thinLine2b" presStyleLbl="callout" presStyleIdx="2" presStyleCnt="4"/>
      <dgm:spPr/>
    </dgm:pt>
    <dgm:pt modelId="{56C2098F-1C52-4693-B062-C77A9FF92BEF}" type="pres">
      <dgm:prSet presAssocID="{CC31B7F5-5520-4922-8A17-D1ACC6242CCA}" presName="vertSpace2b" presStyleCnt="0"/>
      <dgm:spPr/>
    </dgm:pt>
    <dgm:pt modelId="{DADC7E04-AB53-44F0-9011-634F971DE52B}" type="pres">
      <dgm:prSet presAssocID="{D28EFCA8-0ADA-43E8-8EA5-56FCDD7F271D}" presName="horz2" presStyleCnt="0"/>
      <dgm:spPr/>
    </dgm:pt>
    <dgm:pt modelId="{2FC66D42-6C4E-4FA9-B78D-6DBD2EBC8902}" type="pres">
      <dgm:prSet presAssocID="{D28EFCA8-0ADA-43E8-8EA5-56FCDD7F271D}" presName="horzSpace2" presStyleCnt="0"/>
      <dgm:spPr/>
    </dgm:pt>
    <dgm:pt modelId="{96054B32-BA48-4218-9C6D-B7B33520E176}" type="pres">
      <dgm:prSet presAssocID="{D28EFCA8-0ADA-43E8-8EA5-56FCDD7F271D}" presName="tx2" presStyleLbl="revTx" presStyleIdx="4" presStyleCnt="5" custLinFactNeighborX="1052" custLinFactNeighborY="-7989"/>
      <dgm:spPr/>
      <dgm:t>
        <a:bodyPr/>
        <a:lstStyle/>
        <a:p>
          <a:endParaRPr lang="ru-RU"/>
        </a:p>
      </dgm:t>
    </dgm:pt>
    <dgm:pt modelId="{AF329B1E-6719-457D-B3DC-0A0C7F93A9BB}" type="pres">
      <dgm:prSet presAssocID="{D28EFCA8-0ADA-43E8-8EA5-56FCDD7F271D}" presName="vert2" presStyleCnt="0"/>
      <dgm:spPr/>
    </dgm:pt>
    <dgm:pt modelId="{2D0E6068-E783-4D06-B4AD-316E6C4B27FF}" type="pres">
      <dgm:prSet presAssocID="{D28EFCA8-0ADA-43E8-8EA5-56FCDD7F271D}" presName="thinLine2b" presStyleLbl="callout" presStyleIdx="3" presStyleCnt="4"/>
      <dgm:spPr/>
    </dgm:pt>
    <dgm:pt modelId="{A0078CA1-96D8-4310-8114-74AEE0145221}" type="pres">
      <dgm:prSet presAssocID="{D28EFCA8-0ADA-43E8-8EA5-56FCDD7F271D}" presName="vertSpace2b" presStyleCnt="0"/>
      <dgm:spPr/>
    </dgm:pt>
  </dgm:ptLst>
  <dgm:cxnLst>
    <dgm:cxn modelId="{B1285A96-A5AF-469A-9DAF-590F01E8D957}" srcId="{CB57FFB8-2839-4E87-BD02-0C47A7B24AA0}" destId="{07D57772-9AE4-406D-8DB4-9408768439BB}" srcOrd="1" destOrd="0" parTransId="{963125FC-231A-4DDB-8FA1-116B3A4899E9}" sibTransId="{1933A8FD-E020-4DB3-9FE1-27B2DED7662A}"/>
    <dgm:cxn modelId="{6BBA0B90-F1B8-4F03-B1C1-02A037ABB9A3}" type="presOf" srcId="{D28EFCA8-0ADA-43E8-8EA5-56FCDD7F271D}" destId="{96054B32-BA48-4218-9C6D-B7B33520E176}" srcOrd="0" destOrd="0" presId="urn:microsoft.com/office/officeart/2008/layout/LinedList"/>
    <dgm:cxn modelId="{3A02E7C6-8589-48B0-A5A9-569B065AE53D}" type="presOf" srcId="{CB57FFB8-2839-4E87-BD02-0C47A7B24AA0}" destId="{55C7E5AD-DC17-4C0E-8BB0-3DAAA88A781F}" srcOrd="0" destOrd="0" presId="urn:microsoft.com/office/officeart/2008/layout/LinedList"/>
    <dgm:cxn modelId="{BA256D16-1C08-4487-870D-B7B9E7C07AD9}" type="presOf" srcId="{B14C65BE-1D87-41FC-B574-67D900DC0237}" destId="{00A938C4-9FEB-4A7C-A727-94C8DA3FBF5F}" srcOrd="0" destOrd="0" presId="urn:microsoft.com/office/officeart/2008/layout/LinedList"/>
    <dgm:cxn modelId="{2114B1AB-3927-4759-B661-2E4B29412319}" type="presOf" srcId="{CC31B7F5-5520-4922-8A17-D1ACC6242CCA}" destId="{A9805885-EEE1-4599-B394-F1E7870DAD0A}" srcOrd="0" destOrd="0" presId="urn:microsoft.com/office/officeart/2008/layout/LinedList"/>
    <dgm:cxn modelId="{DAB15D28-5527-4234-A83C-D458F29FB117}" srcId="{CB57FFB8-2839-4E87-BD02-0C47A7B24AA0}" destId="{D28EFCA8-0ADA-43E8-8EA5-56FCDD7F271D}" srcOrd="3" destOrd="0" parTransId="{63A87917-1DBB-47EF-8CE7-FA59446CC1C6}" sibTransId="{4FC8BA9D-C0F6-4F70-9B2B-6181681C4CFB}"/>
    <dgm:cxn modelId="{85DFBE94-84EE-4592-8726-26B5AA8A9935}" type="presOf" srcId="{0319842E-A088-4C81-B319-BE2A1DCE72C2}" destId="{927632D3-AA97-4B70-BE94-6D80A16DD192}" srcOrd="0" destOrd="0" presId="urn:microsoft.com/office/officeart/2008/layout/LinedList"/>
    <dgm:cxn modelId="{BD7AF901-DB21-418A-A518-990E80B4E7B8}" srcId="{CB57FFB8-2839-4E87-BD02-0C47A7B24AA0}" destId="{0319842E-A088-4C81-B319-BE2A1DCE72C2}" srcOrd="0" destOrd="0" parTransId="{0C3D1BB2-DC21-44E3-9AE7-45C888612524}" sibTransId="{4F2C9671-09CC-48FE-B99C-E4B1F0333ECC}"/>
    <dgm:cxn modelId="{6F7DC753-A655-450C-86AA-4CD7D83BCFEC}" srcId="{CB57FFB8-2839-4E87-BD02-0C47A7B24AA0}" destId="{CC31B7F5-5520-4922-8A17-D1ACC6242CCA}" srcOrd="2" destOrd="0" parTransId="{713957F3-AD0C-4E61-A1AC-7A4ECBF05E58}" sibTransId="{0DEFD112-FC44-4CE4-8CC5-47DF3A18D82A}"/>
    <dgm:cxn modelId="{53BDC54A-1897-482C-A845-944E03375E49}" type="presOf" srcId="{07D57772-9AE4-406D-8DB4-9408768439BB}" destId="{FDEF1957-8D9D-4EA9-86A7-79FC17B3F524}" srcOrd="0" destOrd="0" presId="urn:microsoft.com/office/officeart/2008/layout/LinedList"/>
    <dgm:cxn modelId="{D3769B12-5A06-4490-9932-2A6FDFEFA949}" srcId="{B14C65BE-1D87-41FC-B574-67D900DC0237}" destId="{CB57FFB8-2839-4E87-BD02-0C47A7B24AA0}" srcOrd="0" destOrd="0" parTransId="{027AD998-CC8D-48B5-AD56-8E57DE7A48AD}" sibTransId="{F27C5FDB-52B0-44B1-8B4C-32F79D95D743}"/>
    <dgm:cxn modelId="{C91BB43B-5B2F-4F40-99E0-1F6BAE24D3F4}" type="presParOf" srcId="{00A938C4-9FEB-4A7C-A727-94C8DA3FBF5F}" destId="{B31291BF-8BF4-4DAE-8EE9-5BD6EE305C6A}" srcOrd="0" destOrd="0" presId="urn:microsoft.com/office/officeart/2008/layout/LinedList"/>
    <dgm:cxn modelId="{2E766371-A9DA-4768-BE29-821547537F06}" type="presParOf" srcId="{00A938C4-9FEB-4A7C-A727-94C8DA3FBF5F}" destId="{B584AD5C-E3FD-4C7D-9E75-1BDE04F5D2ED}" srcOrd="1" destOrd="0" presId="urn:microsoft.com/office/officeart/2008/layout/LinedList"/>
    <dgm:cxn modelId="{28864BF0-B38F-44C2-BD2A-9E73B84BD35B}" type="presParOf" srcId="{B584AD5C-E3FD-4C7D-9E75-1BDE04F5D2ED}" destId="{55C7E5AD-DC17-4C0E-8BB0-3DAAA88A781F}" srcOrd="0" destOrd="0" presId="urn:microsoft.com/office/officeart/2008/layout/LinedList"/>
    <dgm:cxn modelId="{AACBF6ED-6640-45C9-8979-2815BEBA0C7F}" type="presParOf" srcId="{B584AD5C-E3FD-4C7D-9E75-1BDE04F5D2ED}" destId="{9FBD6740-D54B-453C-9328-5213112FE98F}" srcOrd="1" destOrd="0" presId="urn:microsoft.com/office/officeart/2008/layout/LinedList"/>
    <dgm:cxn modelId="{F1469BE8-AE59-4A4A-96D9-A9C23D597592}" type="presParOf" srcId="{9FBD6740-D54B-453C-9328-5213112FE98F}" destId="{85E70AE9-FF6F-4334-BABB-1A0E7D248DDE}" srcOrd="0" destOrd="0" presId="urn:microsoft.com/office/officeart/2008/layout/LinedList"/>
    <dgm:cxn modelId="{87D9EAA5-7F19-459F-8F7A-0E3511AD7BA2}" type="presParOf" srcId="{9FBD6740-D54B-453C-9328-5213112FE98F}" destId="{BAD96E39-47B9-4180-A10D-4C36BA670F5F}" srcOrd="1" destOrd="0" presId="urn:microsoft.com/office/officeart/2008/layout/LinedList"/>
    <dgm:cxn modelId="{F723640C-919F-4738-8F3D-AE92E799F119}" type="presParOf" srcId="{BAD96E39-47B9-4180-A10D-4C36BA670F5F}" destId="{C8AF644B-439A-4089-80D4-86295DFE0DC5}" srcOrd="0" destOrd="0" presId="urn:microsoft.com/office/officeart/2008/layout/LinedList"/>
    <dgm:cxn modelId="{83F926B9-A0A3-4C60-AEA5-7FCA5A38C057}" type="presParOf" srcId="{BAD96E39-47B9-4180-A10D-4C36BA670F5F}" destId="{927632D3-AA97-4B70-BE94-6D80A16DD192}" srcOrd="1" destOrd="0" presId="urn:microsoft.com/office/officeart/2008/layout/LinedList"/>
    <dgm:cxn modelId="{4A016AB0-CC33-475C-9F55-3B42392F7112}" type="presParOf" srcId="{BAD96E39-47B9-4180-A10D-4C36BA670F5F}" destId="{3D425107-7D5C-495B-9E64-2DBC462885D4}" srcOrd="2" destOrd="0" presId="urn:microsoft.com/office/officeart/2008/layout/LinedList"/>
    <dgm:cxn modelId="{5FCDB1DE-48E2-4366-BEB1-C52AFDA1CFEF}" type="presParOf" srcId="{9FBD6740-D54B-453C-9328-5213112FE98F}" destId="{84D5E285-A227-4FAF-A9A5-A7E2D20903CE}" srcOrd="2" destOrd="0" presId="urn:microsoft.com/office/officeart/2008/layout/LinedList"/>
    <dgm:cxn modelId="{A094359D-1CFE-47B5-9F98-68C420ABD5C2}" type="presParOf" srcId="{9FBD6740-D54B-453C-9328-5213112FE98F}" destId="{B047B6A9-1DB8-439F-9310-3D8B32486E39}" srcOrd="3" destOrd="0" presId="urn:microsoft.com/office/officeart/2008/layout/LinedList"/>
    <dgm:cxn modelId="{5EFF3805-180F-4C67-A8DE-E3A30A84A307}" type="presParOf" srcId="{9FBD6740-D54B-453C-9328-5213112FE98F}" destId="{E9F6F0F0-E198-4203-9FE8-19C6EBAE25C9}" srcOrd="4" destOrd="0" presId="urn:microsoft.com/office/officeart/2008/layout/LinedList"/>
    <dgm:cxn modelId="{5E7BE1BD-5A51-4DED-9FB5-7032B4B4F432}" type="presParOf" srcId="{E9F6F0F0-E198-4203-9FE8-19C6EBAE25C9}" destId="{78345EB7-12E1-478E-ADDF-2EE9D1FC35C5}" srcOrd="0" destOrd="0" presId="urn:microsoft.com/office/officeart/2008/layout/LinedList"/>
    <dgm:cxn modelId="{CDFA97BA-95F8-4039-B7F8-3E872BF0ABF3}" type="presParOf" srcId="{E9F6F0F0-E198-4203-9FE8-19C6EBAE25C9}" destId="{FDEF1957-8D9D-4EA9-86A7-79FC17B3F524}" srcOrd="1" destOrd="0" presId="urn:microsoft.com/office/officeart/2008/layout/LinedList"/>
    <dgm:cxn modelId="{74AE0541-B146-42F5-AECB-240392AA0C2E}" type="presParOf" srcId="{E9F6F0F0-E198-4203-9FE8-19C6EBAE25C9}" destId="{A1743C17-D09D-46C7-AFA8-01B9129484FC}" srcOrd="2" destOrd="0" presId="urn:microsoft.com/office/officeart/2008/layout/LinedList"/>
    <dgm:cxn modelId="{CABD36FC-0F99-4F38-8E70-7E2F72BAF386}" type="presParOf" srcId="{9FBD6740-D54B-453C-9328-5213112FE98F}" destId="{C3C60617-2E29-42A1-B274-27B1DD400227}" srcOrd="5" destOrd="0" presId="urn:microsoft.com/office/officeart/2008/layout/LinedList"/>
    <dgm:cxn modelId="{29E36C79-4113-46B7-B927-0582C685A405}" type="presParOf" srcId="{9FBD6740-D54B-453C-9328-5213112FE98F}" destId="{D7938830-3412-424F-85E6-28E863CBF00D}" srcOrd="6" destOrd="0" presId="urn:microsoft.com/office/officeart/2008/layout/LinedList"/>
    <dgm:cxn modelId="{6003CDF9-DA32-4E1E-BCC0-901AF485B8A9}" type="presParOf" srcId="{9FBD6740-D54B-453C-9328-5213112FE98F}" destId="{0BD3A1A2-269D-4B60-8194-07F01A57B638}" srcOrd="7" destOrd="0" presId="urn:microsoft.com/office/officeart/2008/layout/LinedList"/>
    <dgm:cxn modelId="{2D9FE2D6-03BC-4140-830A-70E42BD537F7}" type="presParOf" srcId="{0BD3A1A2-269D-4B60-8194-07F01A57B638}" destId="{86C74877-D29A-4283-B1D7-CC3814D7B7D1}" srcOrd="0" destOrd="0" presId="urn:microsoft.com/office/officeart/2008/layout/LinedList"/>
    <dgm:cxn modelId="{1867F6F4-EBD5-4250-9E22-A5396A7522EB}" type="presParOf" srcId="{0BD3A1A2-269D-4B60-8194-07F01A57B638}" destId="{A9805885-EEE1-4599-B394-F1E7870DAD0A}" srcOrd="1" destOrd="0" presId="urn:microsoft.com/office/officeart/2008/layout/LinedList"/>
    <dgm:cxn modelId="{61C67DD6-71E2-443E-8DAF-CFCE47198004}" type="presParOf" srcId="{0BD3A1A2-269D-4B60-8194-07F01A57B638}" destId="{AC313E62-9F95-4BE5-ACA5-206B0280DAE8}" srcOrd="2" destOrd="0" presId="urn:microsoft.com/office/officeart/2008/layout/LinedList"/>
    <dgm:cxn modelId="{C1E03F56-49DC-4812-BA69-958F7839E589}" type="presParOf" srcId="{9FBD6740-D54B-453C-9328-5213112FE98F}" destId="{32B3DD8B-D6DB-4283-8349-952578CD0270}" srcOrd="8" destOrd="0" presId="urn:microsoft.com/office/officeart/2008/layout/LinedList"/>
    <dgm:cxn modelId="{47972641-F357-4960-B5A3-D27A9B4AE8C5}" type="presParOf" srcId="{9FBD6740-D54B-453C-9328-5213112FE98F}" destId="{56C2098F-1C52-4693-B062-C77A9FF92BEF}" srcOrd="9" destOrd="0" presId="urn:microsoft.com/office/officeart/2008/layout/LinedList"/>
    <dgm:cxn modelId="{3C6962BC-C60A-4A11-B508-A20C02B79B82}" type="presParOf" srcId="{9FBD6740-D54B-453C-9328-5213112FE98F}" destId="{DADC7E04-AB53-44F0-9011-634F971DE52B}" srcOrd="10" destOrd="0" presId="urn:microsoft.com/office/officeart/2008/layout/LinedList"/>
    <dgm:cxn modelId="{B31D37E0-92F9-43A6-8F37-46222178282D}" type="presParOf" srcId="{DADC7E04-AB53-44F0-9011-634F971DE52B}" destId="{2FC66D42-6C4E-4FA9-B78D-6DBD2EBC8902}" srcOrd="0" destOrd="0" presId="urn:microsoft.com/office/officeart/2008/layout/LinedList"/>
    <dgm:cxn modelId="{BC1C406A-25A0-44CA-870D-F9C4F32E1DE7}" type="presParOf" srcId="{DADC7E04-AB53-44F0-9011-634F971DE52B}" destId="{96054B32-BA48-4218-9C6D-B7B33520E176}" srcOrd="1" destOrd="0" presId="urn:microsoft.com/office/officeart/2008/layout/LinedList"/>
    <dgm:cxn modelId="{D2659EB4-C351-4B52-A2B9-4279F38A21CD}" type="presParOf" srcId="{DADC7E04-AB53-44F0-9011-634F971DE52B}" destId="{AF329B1E-6719-457D-B3DC-0A0C7F93A9BB}" srcOrd="2" destOrd="0" presId="urn:microsoft.com/office/officeart/2008/layout/LinedList"/>
    <dgm:cxn modelId="{E19432F6-FB59-4899-A587-13CD1369F3CB}" type="presParOf" srcId="{9FBD6740-D54B-453C-9328-5213112FE98F}" destId="{2D0E6068-E783-4D06-B4AD-316E6C4B27FF}" srcOrd="11" destOrd="0" presId="urn:microsoft.com/office/officeart/2008/layout/LinedList"/>
    <dgm:cxn modelId="{D8947531-B5FF-4341-A21D-01027F6F1053}" type="presParOf" srcId="{9FBD6740-D54B-453C-9328-5213112FE98F}" destId="{A0078CA1-96D8-4310-8114-74AEE014522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1A0242-AEF5-4290-8852-5F9E55D2A38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9061BC-8AE6-47D3-8E3D-F0E5603D6EEC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Респонденты в возрасте 16 лет и более, занимавшиеся поиском работы (подработки) в 2016-2017 годах избрали для поиска работы: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77B85E-CFA5-4B56-997D-B7AC949E6ACD}" type="parTrans" cxnId="{99F95A88-E1F7-45E8-AEFA-631B6CE3DD87}">
      <dgm:prSet/>
      <dgm:spPr/>
      <dgm:t>
        <a:bodyPr/>
        <a:lstStyle/>
        <a:p>
          <a:endParaRPr lang="ru-RU"/>
        </a:p>
      </dgm:t>
    </dgm:pt>
    <dgm:pt modelId="{A3BF2BE9-9261-4CCA-B0E1-4851FCFB1C76}" type="sibTrans" cxnId="{99F95A88-E1F7-45E8-AEFA-631B6CE3DD87}">
      <dgm:prSet/>
      <dgm:spPr/>
      <dgm:t>
        <a:bodyPr/>
        <a:lstStyle/>
        <a:p>
          <a:endParaRPr lang="ru-RU"/>
        </a:p>
      </dgm:t>
    </dgm:pt>
    <dgm:pt modelId="{1353E862-F72B-489B-B754-3BC7348E0790}">
      <dgm:prSet phldrT="[Текст]"/>
      <dgm:spPr>
        <a:noFill/>
      </dgm:spPr>
      <dgm:t>
        <a:bodyPr/>
        <a:lstStyle/>
        <a:p>
          <a:r>
            <a:rPr lang="ru-RU" b="0" i="0" u="none" dirty="0" smtClean="0"/>
            <a:t>обращение к знакомым и родственникам </a:t>
          </a:r>
          <a:r>
            <a:rPr lang="ru-RU" b="0" i="0" u="none" smtClean="0"/>
            <a:t>– 69,7%</a:t>
          </a:r>
          <a:endParaRPr lang="ru-RU" dirty="0"/>
        </a:p>
      </dgm:t>
    </dgm:pt>
    <dgm:pt modelId="{3EFFDA3B-AEBD-4DDF-A8F8-5A63AD5CF5C3}" type="parTrans" cxnId="{0DE6C9BF-EEA7-49AA-9E9C-0D70FA610166}">
      <dgm:prSet/>
      <dgm:spPr/>
      <dgm:t>
        <a:bodyPr/>
        <a:lstStyle/>
        <a:p>
          <a:endParaRPr lang="ru-RU"/>
        </a:p>
      </dgm:t>
    </dgm:pt>
    <dgm:pt modelId="{565F89B5-2A36-411B-9881-0ED4B4989476}" type="sibTrans" cxnId="{0DE6C9BF-EEA7-49AA-9E9C-0D70FA610166}">
      <dgm:prSet/>
      <dgm:spPr/>
      <dgm:t>
        <a:bodyPr/>
        <a:lstStyle/>
        <a:p>
          <a:endParaRPr lang="ru-RU"/>
        </a:p>
      </dgm:t>
    </dgm:pt>
    <dgm:pt modelId="{59E41857-D356-454A-9CDD-9297B8B1ACBF}">
      <dgm:prSet/>
      <dgm:spPr>
        <a:noFill/>
      </dgm:spPr>
      <dgm:t>
        <a:bodyPr/>
        <a:lstStyle/>
        <a:p>
          <a:r>
            <a:rPr lang="ru-RU" b="0" i="0" u="none" dirty="0" smtClean="0"/>
            <a:t>обращение в государственную службу занятости (центр занятости населения) – 7,2%</a:t>
          </a:r>
          <a:endParaRPr lang="ru-RU" dirty="0"/>
        </a:p>
      </dgm:t>
    </dgm:pt>
    <dgm:pt modelId="{5ABD9934-0ECF-402E-8BE9-D47B3ABA53F3}" type="parTrans" cxnId="{ABCAD9A8-B1F0-40E2-A61B-6FF241954FD4}">
      <dgm:prSet/>
      <dgm:spPr/>
      <dgm:t>
        <a:bodyPr/>
        <a:lstStyle/>
        <a:p>
          <a:endParaRPr lang="ru-RU"/>
        </a:p>
      </dgm:t>
    </dgm:pt>
    <dgm:pt modelId="{9A718506-F93F-41ED-9FAA-F7A53D16F10A}" type="sibTrans" cxnId="{ABCAD9A8-B1F0-40E2-A61B-6FF241954FD4}">
      <dgm:prSet/>
      <dgm:spPr/>
      <dgm:t>
        <a:bodyPr/>
        <a:lstStyle/>
        <a:p>
          <a:endParaRPr lang="ru-RU"/>
        </a:p>
      </dgm:t>
    </dgm:pt>
    <dgm:pt modelId="{79008457-90DF-4552-8128-4334DFD2299C}">
      <dgm:prSet/>
      <dgm:spPr>
        <a:noFill/>
      </dgm:spPr>
      <dgm:t>
        <a:bodyPr/>
        <a:lstStyle/>
        <a:p>
          <a:r>
            <a:rPr lang="ru-RU" b="0" i="0" u="none" dirty="0" smtClean="0"/>
            <a:t>обращение в частную службу занятости (кадровое агентство) – 0,7%</a:t>
          </a:r>
          <a:endParaRPr lang="ru-RU" dirty="0"/>
        </a:p>
      </dgm:t>
    </dgm:pt>
    <dgm:pt modelId="{8BFF6EF9-4806-43C3-80D1-6C20726092E7}" type="parTrans" cxnId="{516993EE-D9A3-424F-BBD5-3E2F0D463C93}">
      <dgm:prSet/>
      <dgm:spPr/>
      <dgm:t>
        <a:bodyPr/>
        <a:lstStyle/>
        <a:p>
          <a:endParaRPr lang="ru-RU"/>
        </a:p>
      </dgm:t>
    </dgm:pt>
    <dgm:pt modelId="{8E0D497E-336B-42A3-A562-30E4D548DC94}" type="sibTrans" cxnId="{516993EE-D9A3-424F-BBD5-3E2F0D463C93}">
      <dgm:prSet/>
      <dgm:spPr/>
      <dgm:t>
        <a:bodyPr/>
        <a:lstStyle/>
        <a:p>
          <a:endParaRPr lang="ru-RU"/>
        </a:p>
      </dgm:t>
    </dgm:pt>
    <dgm:pt modelId="{308F38DA-C8F1-45D7-9A20-63406C1E0FF3}">
      <dgm:prSet/>
      <dgm:spPr>
        <a:noFill/>
      </dgm:spPr>
      <dgm:t>
        <a:bodyPr/>
        <a:lstStyle/>
        <a:p>
          <a:r>
            <a:rPr lang="ru-RU" b="0" i="0" u="none" dirty="0" smtClean="0"/>
            <a:t>просмотр объявлений в средствах массовой информации (газеты, журналы, телевидение и пр.) – 34,8%</a:t>
          </a:r>
          <a:endParaRPr lang="ru-RU" dirty="0"/>
        </a:p>
      </dgm:t>
    </dgm:pt>
    <dgm:pt modelId="{14DFD5A2-2540-4BDE-84C2-3784D58B20E2}" type="parTrans" cxnId="{32EA48F7-B348-4578-99C5-1F22E286111C}">
      <dgm:prSet/>
      <dgm:spPr/>
      <dgm:t>
        <a:bodyPr/>
        <a:lstStyle/>
        <a:p>
          <a:endParaRPr lang="ru-RU"/>
        </a:p>
      </dgm:t>
    </dgm:pt>
    <dgm:pt modelId="{54B8753B-B950-49EE-AAC8-D122BDE0F14B}" type="sibTrans" cxnId="{32EA48F7-B348-4578-99C5-1F22E286111C}">
      <dgm:prSet/>
      <dgm:spPr/>
      <dgm:t>
        <a:bodyPr/>
        <a:lstStyle/>
        <a:p>
          <a:endParaRPr lang="ru-RU"/>
        </a:p>
      </dgm:t>
    </dgm:pt>
    <dgm:pt modelId="{37521FC8-3DFF-4D1F-A248-B59D77A63AB3}">
      <dgm:prSet/>
      <dgm:spPr>
        <a:noFill/>
      </dgm:spPr>
      <dgm:t>
        <a:bodyPr/>
        <a:lstStyle/>
        <a:p>
          <a:r>
            <a:rPr lang="ru-RU" b="0" i="0" u="none" dirty="0" smtClean="0"/>
            <a:t>размещение объявлений в средствах массовой информации – 2,5%</a:t>
          </a:r>
          <a:endParaRPr lang="ru-RU" dirty="0"/>
        </a:p>
      </dgm:t>
    </dgm:pt>
    <dgm:pt modelId="{7A2FAC9E-9EE5-4C7C-9C13-54E9FDAF9148}" type="parTrans" cxnId="{CED731DB-AB77-4864-9696-6AC7C85633BD}">
      <dgm:prSet/>
      <dgm:spPr/>
      <dgm:t>
        <a:bodyPr/>
        <a:lstStyle/>
        <a:p>
          <a:endParaRPr lang="ru-RU"/>
        </a:p>
      </dgm:t>
    </dgm:pt>
    <dgm:pt modelId="{7DFE6770-3E73-4583-B066-8AA4A0CD79B6}" type="sibTrans" cxnId="{CED731DB-AB77-4864-9696-6AC7C85633BD}">
      <dgm:prSet/>
      <dgm:spPr/>
      <dgm:t>
        <a:bodyPr/>
        <a:lstStyle/>
        <a:p>
          <a:endParaRPr lang="ru-RU"/>
        </a:p>
      </dgm:t>
    </dgm:pt>
    <dgm:pt modelId="{AA882BF5-9645-4B9A-B79C-C8BFEDBF3CB3}">
      <dgm:prSet/>
      <dgm:spPr>
        <a:noFill/>
      </dgm:spPr>
      <dgm:t>
        <a:bodyPr/>
        <a:lstStyle/>
        <a:p>
          <a:r>
            <a:rPr lang="ru-RU" b="0" i="0" u="none" dirty="0" smtClean="0"/>
            <a:t>просмотр объявлений в сети «Интернет» - 42,3%</a:t>
          </a:r>
          <a:endParaRPr lang="ru-RU" dirty="0"/>
        </a:p>
      </dgm:t>
    </dgm:pt>
    <dgm:pt modelId="{5AFFF5A5-6F65-4D60-A57E-BC1575C1F00A}" type="parTrans" cxnId="{E2AA8F81-9BCA-4F60-9B02-78A8A0E8FD24}">
      <dgm:prSet/>
      <dgm:spPr/>
      <dgm:t>
        <a:bodyPr/>
        <a:lstStyle/>
        <a:p>
          <a:endParaRPr lang="ru-RU"/>
        </a:p>
      </dgm:t>
    </dgm:pt>
    <dgm:pt modelId="{9E0874D7-EA27-4BD9-942E-67EF16F96DBE}" type="sibTrans" cxnId="{E2AA8F81-9BCA-4F60-9B02-78A8A0E8FD24}">
      <dgm:prSet/>
      <dgm:spPr/>
      <dgm:t>
        <a:bodyPr/>
        <a:lstStyle/>
        <a:p>
          <a:endParaRPr lang="ru-RU"/>
        </a:p>
      </dgm:t>
    </dgm:pt>
    <dgm:pt modelId="{E5269639-4435-46AA-AA2E-D01CC01FB1BB}">
      <dgm:prSet/>
      <dgm:spPr>
        <a:noFill/>
      </dgm:spPr>
      <dgm:t>
        <a:bodyPr/>
        <a:lstStyle/>
        <a:p>
          <a:r>
            <a:rPr lang="ru-RU" b="0" i="0" u="none" dirty="0" smtClean="0"/>
            <a:t>просмотр объявлений на сайте «Работа в России» - 4,1%</a:t>
          </a:r>
          <a:endParaRPr lang="ru-RU" dirty="0"/>
        </a:p>
      </dgm:t>
    </dgm:pt>
    <dgm:pt modelId="{4D99C3FE-E83F-4D7B-9148-C7B0C6214169}" type="parTrans" cxnId="{8F9AE5F7-964D-4949-9871-CA11D5297823}">
      <dgm:prSet/>
      <dgm:spPr/>
      <dgm:t>
        <a:bodyPr/>
        <a:lstStyle/>
        <a:p>
          <a:endParaRPr lang="ru-RU"/>
        </a:p>
      </dgm:t>
    </dgm:pt>
    <dgm:pt modelId="{E55EFF5A-9016-4EC3-B3B5-2E618789C551}" type="sibTrans" cxnId="{8F9AE5F7-964D-4949-9871-CA11D5297823}">
      <dgm:prSet/>
      <dgm:spPr/>
      <dgm:t>
        <a:bodyPr/>
        <a:lstStyle/>
        <a:p>
          <a:endParaRPr lang="ru-RU"/>
        </a:p>
      </dgm:t>
    </dgm:pt>
    <dgm:pt modelId="{EBDD4E7D-A4E3-4A90-9641-59D026E8BFB3}">
      <dgm:prSet/>
      <dgm:spPr>
        <a:noFill/>
      </dgm:spPr>
      <dgm:t>
        <a:bodyPr/>
        <a:lstStyle/>
        <a:p>
          <a:r>
            <a:rPr lang="ru-RU" b="0" i="0" u="none" dirty="0" smtClean="0"/>
            <a:t>размещение объявлений (резюме) в сети «Интернет» - 5,7%</a:t>
          </a:r>
          <a:endParaRPr lang="ru-RU" dirty="0"/>
        </a:p>
      </dgm:t>
    </dgm:pt>
    <dgm:pt modelId="{99547A42-CDEE-4B11-B615-1AA332894366}" type="parTrans" cxnId="{ED2EDFF8-0558-494A-9285-A715B574E45A}">
      <dgm:prSet/>
      <dgm:spPr/>
      <dgm:t>
        <a:bodyPr/>
        <a:lstStyle/>
        <a:p>
          <a:endParaRPr lang="ru-RU"/>
        </a:p>
      </dgm:t>
    </dgm:pt>
    <dgm:pt modelId="{D1BCF5EC-6E7E-4B90-8CD3-0F0CAE5D606C}" type="sibTrans" cxnId="{ED2EDFF8-0558-494A-9285-A715B574E45A}">
      <dgm:prSet/>
      <dgm:spPr/>
      <dgm:t>
        <a:bodyPr/>
        <a:lstStyle/>
        <a:p>
          <a:endParaRPr lang="ru-RU"/>
        </a:p>
      </dgm:t>
    </dgm:pt>
    <dgm:pt modelId="{ED415CDB-DDF3-4463-9FC5-10D3D1EBAB6A}">
      <dgm:prSet/>
      <dgm:spPr>
        <a:noFill/>
      </dgm:spPr>
      <dgm:t>
        <a:bodyPr/>
        <a:lstStyle/>
        <a:p>
          <a:r>
            <a:rPr lang="ru-RU" b="0" i="0" u="none" dirty="0" smtClean="0"/>
            <a:t>непосредственное обращение к работодателю – 26,2%</a:t>
          </a:r>
          <a:endParaRPr lang="ru-RU" dirty="0"/>
        </a:p>
      </dgm:t>
    </dgm:pt>
    <dgm:pt modelId="{D3E81348-BDAB-4446-AC19-7F3D1B2B9CB1}" type="parTrans" cxnId="{DCBB4BDF-0594-4BFC-AA17-CC2D071A77DD}">
      <dgm:prSet/>
      <dgm:spPr/>
      <dgm:t>
        <a:bodyPr/>
        <a:lstStyle/>
        <a:p>
          <a:endParaRPr lang="ru-RU"/>
        </a:p>
      </dgm:t>
    </dgm:pt>
    <dgm:pt modelId="{DBCF1B81-EC65-4A88-845A-95DFAD6320CC}" type="sibTrans" cxnId="{DCBB4BDF-0594-4BFC-AA17-CC2D071A77DD}">
      <dgm:prSet/>
      <dgm:spPr/>
      <dgm:t>
        <a:bodyPr/>
        <a:lstStyle/>
        <a:p>
          <a:endParaRPr lang="ru-RU"/>
        </a:p>
      </dgm:t>
    </dgm:pt>
    <dgm:pt modelId="{86896A35-2533-4AEA-85B9-B8AE48A65B2A}" type="pres">
      <dgm:prSet presAssocID="{221A0242-AEF5-4290-8852-5F9E55D2A3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F2352-71EF-4E2D-9C94-EAA24DA00968}" type="pres">
      <dgm:prSet presAssocID="{A09061BC-8AE6-47D3-8E3D-F0E5603D6EEC}" presName="composite" presStyleCnt="0"/>
      <dgm:spPr/>
    </dgm:pt>
    <dgm:pt modelId="{096614DB-ADD1-4BE0-AD0A-E420429A4982}" type="pres">
      <dgm:prSet presAssocID="{A09061BC-8AE6-47D3-8E3D-F0E5603D6EE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D1349-BCEC-48FF-BACB-B169231AC31C}" type="pres">
      <dgm:prSet presAssocID="{A09061BC-8AE6-47D3-8E3D-F0E5603D6EEC}" presName="desTx" presStyleLbl="alignAccFollow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940EA-5386-419C-A175-383D76740D22}" type="presOf" srcId="{221A0242-AEF5-4290-8852-5F9E55D2A387}" destId="{86896A35-2533-4AEA-85B9-B8AE48A65B2A}" srcOrd="0" destOrd="0" presId="urn:microsoft.com/office/officeart/2005/8/layout/hList1"/>
    <dgm:cxn modelId="{D10686C7-B36B-4688-A57C-1580EF727F97}" type="presOf" srcId="{ED415CDB-DDF3-4463-9FC5-10D3D1EBAB6A}" destId="{1EDD1349-BCEC-48FF-BACB-B169231AC31C}" srcOrd="0" destOrd="8" presId="urn:microsoft.com/office/officeart/2005/8/layout/hList1"/>
    <dgm:cxn modelId="{0DE6C9BF-EEA7-49AA-9E9C-0D70FA610166}" srcId="{A09061BC-8AE6-47D3-8E3D-F0E5603D6EEC}" destId="{1353E862-F72B-489B-B754-3BC7348E0790}" srcOrd="0" destOrd="0" parTransId="{3EFFDA3B-AEBD-4DDF-A8F8-5A63AD5CF5C3}" sibTransId="{565F89B5-2A36-411B-9881-0ED4B4989476}"/>
    <dgm:cxn modelId="{BE30812A-9157-41A6-913B-2BF68BA1FCD2}" type="presOf" srcId="{A09061BC-8AE6-47D3-8E3D-F0E5603D6EEC}" destId="{096614DB-ADD1-4BE0-AD0A-E420429A4982}" srcOrd="0" destOrd="0" presId="urn:microsoft.com/office/officeart/2005/8/layout/hList1"/>
    <dgm:cxn modelId="{E2AA8F81-9BCA-4F60-9B02-78A8A0E8FD24}" srcId="{A09061BC-8AE6-47D3-8E3D-F0E5603D6EEC}" destId="{AA882BF5-9645-4B9A-B79C-C8BFEDBF3CB3}" srcOrd="5" destOrd="0" parTransId="{5AFFF5A5-6F65-4D60-A57E-BC1575C1F00A}" sibTransId="{9E0874D7-EA27-4BD9-942E-67EF16F96DBE}"/>
    <dgm:cxn modelId="{DCBB4BDF-0594-4BFC-AA17-CC2D071A77DD}" srcId="{A09061BC-8AE6-47D3-8E3D-F0E5603D6EEC}" destId="{ED415CDB-DDF3-4463-9FC5-10D3D1EBAB6A}" srcOrd="8" destOrd="0" parTransId="{D3E81348-BDAB-4446-AC19-7F3D1B2B9CB1}" sibTransId="{DBCF1B81-EC65-4A88-845A-95DFAD6320CC}"/>
    <dgm:cxn modelId="{E10BCAEA-250D-439E-94CB-B78CD322C2DC}" type="presOf" srcId="{1353E862-F72B-489B-B754-3BC7348E0790}" destId="{1EDD1349-BCEC-48FF-BACB-B169231AC31C}" srcOrd="0" destOrd="0" presId="urn:microsoft.com/office/officeart/2005/8/layout/hList1"/>
    <dgm:cxn modelId="{594542C3-C214-4869-925F-606E927E83D4}" type="presOf" srcId="{59E41857-D356-454A-9CDD-9297B8B1ACBF}" destId="{1EDD1349-BCEC-48FF-BACB-B169231AC31C}" srcOrd="0" destOrd="1" presId="urn:microsoft.com/office/officeart/2005/8/layout/hList1"/>
    <dgm:cxn modelId="{369F943F-F37F-48B6-93AB-5DB5E7E1CF92}" type="presOf" srcId="{79008457-90DF-4552-8128-4334DFD2299C}" destId="{1EDD1349-BCEC-48FF-BACB-B169231AC31C}" srcOrd="0" destOrd="2" presId="urn:microsoft.com/office/officeart/2005/8/layout/hList1"/>
    <dgm:cxn modelId="{516993EE-D9A3-424F-BBD5-3E2F0D463C93}" srcId="{A09061BC-8AE6-47D3-8E3D-F0E5603D6EEC}" destId="{79008457-90DF-4552-8128-4334DFD2299C}" srcOrd="2" destOrd="0" parTransId="{8BFF6EF9-4806-43C3-80D1-6C20726092E7}" sibTransId="{8E0D497E-336B-42A3-A562-30E4D548DC94}"/>
    <dgm:cxn modelId="{E41CD65F-C219-4804-8347-7FFC1E908B7B}" type="presOf" srcId="{AA882BF5-9645-4B9A-B79C-C8BFEDBF3CB3}" destId="{1EDD1349-BCEC-48FF-BACB-B169231AC31C}" srcOrd="0" destOrd="5" presId="urn:microsoft.com/office/officeart/2005/8/layout/hList1"/>
    <dgm:cxn modelId="{CED731DB-AB77-4864-9696-6AC7C85633BD}" srcId="{A09061BC-8AE6-47D3-8E3D-F0E5603D6EEC}" destId="{37521FC8-3DFF-4D1F-A248-B59D77A63AB3}" srcOrd="4" destOrd="0" parTransId="{7A2FAC9E-9EE5-4C7C-9C13-54E9FDAF9148}" sibTransId="{7DFE6770-3E73-4583-B066-8AA4A0CD79B6}"/>
    <dgm:cxn modelId="{323D14B1-0594-4CE2-9235-D94053CF4AF6}" type="presOf" srcId="{37521FC8-3DFF-4D1F-A248-B59D77A63AB3}" destId="{1EDD1349-BCEC-48FF-BACB-B169231AC31C}" srcOrd="0" destOrd="4" presId="urn:microsoft.com/office/officeart/2005/8/layout/hList1"/>
    <dgm:cxn modelId="{ED2EDFF8-0558-494A-9285-A715B574E45A}" srcId="{A09061BC-8AE6-47D3-8E3D-F0E5603D6EEC}" destId="{EBDD4E7D-A4E3-4A90-9641-59D026E8BFB3}" srcOrd="7" destOrd="0" parTransId="{99547A42-CDEE-4B11-B615-1AA332894366}" sibTransId="{D1BCF5EC-6E7E-4B90-8CD3-0F0CAE5D606C}"/>
    <dgm:cxn modelId="{7AA106C6-5D09-408A-B5A8-3420A2678012}" type="presOf" srcId="{EBDD4E7D-A4E3-4A90-9641-59D026E8BFB3}" destId="{1EDD1349-BCEC-48FF-BACB-B169231AC31C}" srcOrd="0" destOrd="7" presId="urn:microsoft.com/office/officeart/2005/8/layout/hList1"/>
    <dgm:cxn modelId="{99F95A88-E1F7-45E8-AEFA-631B6CE3DD87}" srcId="{221A0242-AEF5-4290-8852-5F9E55D2A387}" destId="{A09061BC-8AE6-47D3-8E3D-F0E5603D6EEC}" srcOrd="0" destOrd="0" parTransId="{AB77B85E-CFA5-4B56-997D-B7AC949E6ACD}" sibTransId="{A3BF2BE9-9261-4CCA-B0E1-4851FCFB1C76}"/>
    <dgm:cxn modelId="{AFE7FCC4-B610-4E83-BE6C-798B12A1D99B}" type="presOf" srcId="{E5269639-4435-46AA-AA2E-D01CC01FB1BB}" destId="{1EDD1349-BCEC-48FF-BACB-B169231AC31C}" srcOrd="0" destOrd="6" presId="urn:microsoft.com/office/officeart/2005/8/layout/hList1"/>
    <dgm:cxn modelId="{5C91FE0A-77D0-4952-A480-04C4253482BA}" type="presOf" srcId="{308F38DA-C8F1-45D7-9A20-63406C1E0FF3}" destId="{1EDD1349-BCEC-48FF-BACB-B169231AC31C}" srcOrd="0" destOrd="3" presId="urn:microsoft.com/office/officeart/2005/8/layout/hList1"/>
    <dgm:cxn modelId="{ABCAD9A8-B1F0-40E2-A61B-6FF241954FD4}" srcId="{A09061BC-8AE6-47D3-8E3D-F0E5603D6EEC}" destId="{59E41857-D356-454A-9CDD-9297B8B1ACBF}" srcOrd="1" destOrd="0" parTransId="{5ABD9934-0ECF-402E-8BE9-D47B3ABA53F3}" sibTransId="{9A718506-F93F-41ED-9FAA-F7A53D16F10A}"/>
    <dgm:cxn modelId="{8F9AE5F7-964D-4949-9871-CA11D5297823}" srcId="{A09061BC-8AE6-47D3-8E3D-F0E5603D6EEC}" destId="{E5269639-4435-46AA-AA2E-D01CC01FB1BB}" srcOrd="6" destOrd="0" parTransId="{4D99C3FE-E83F-4D7B-9148-C7B0C6214169}" sibTransId="{E55EFF5A-9016-4EC3-B3B5-2E618789C551}"/>
    <dgm:cxn modelId="{32EA48F7-B348-4578-99C5-1F22E286111C}" srcId="{A09061BC-8AE6-47D3-8E3D-F0E5603D6EEC}" destId="{308F38DA-C8F1-45D7-9A20-63406C1E0FF3}" srcOrd="3" destOrd="0" parTransId="{14DFD5A2-2540-4BDE-84C2-3784D58B20E2}" sibTransId="{54B8753B-B950-49EE-AAC8-D122BDE0F14B}"/>
    <dgm:cxn modelId="{B3368838-B4B5-46D0-9BF4-5F95D39561E6}" type="presParOf" srcId="{86896A35-2533-4AEA-85B9-B8AE48A65B2A}" destId="{F23F2352-71EF-4E2D-9C94-EAA24DA00968}" srcOrd="0" destOrd="0" presId="urn:microsoft.com/office/officeart/2005/8/layout/hList1"/>
    <dgm:cxn modelId="{4A3164F0-523A-4ABE-B825-90FE45948E53}" type="presParOf" srcId="{F23F2352-71EF-4E2D-9C94-EAA24DA00968}" destId="{096614DB-ADD1-4BE0-AD0A-E420429A4982}" srcOrd="0" destOrd="0" presId="urn:microsoft.com/office/officeart/2005/8/layout/hList1"/>
    <dgm:cxn modelId="{49FCF1F9-4B1B-4950-9306-0104E74969CF}" type="presParOf" srcId="{F23F2352-71EF-4E2D-9C94-EAA24DA00968}" destId="{1EDD1349-BCEC-48FF-BACB-B169231AC3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7A07-3F19-4994-9BF8-2933A0CC0EC2}">
      <dsp:nvSpPr>
        <dsp:cNvPr id="0" name=""/>
        <dsp:cNvSpPr/>
      </dsp:nvSpPr>
      <dsp:spPr>
        <a:xfrm>
          <a:off x="314325" y="317"/>
          <a:ext cx="1708546" cy="1025128"/>
        </a:xfrm>
        <a:prstGeom prst="rect">
          <a:avLst/>
        </a:prstGeom>
        <a:solidFill>
          <a:srgbClr val="FF00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Спортивные и оздоровительные занятия – 44,4%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14325" y="317"/>
        <a:ext cx="1708546" cy="1025128"/>
      </dsp:txXfrm>
    </dsp:sp>
    <dsp:sp modelId="{0B59B696-0C6D-4A65-957C-3A24D21BD67D}">
      <dsp:nvSpPr>
        <dsp:cNvPr id="0" name=""/>
        <dsp:cNvSpPr/>
      </dsp:nvSpPr>
      <dsp:spPr>
        <a:xfrm>
          <a:off x="2193726" y="317"/>
          <a:ext cx="1708546" cy="1025128"/>
        </a:xfrm>
        <a:prstGeom prst="rect">
          <a:avLst/>
        </a:prstGeom>
        <a:solidFill>
          <a:srgbClr val="FF99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Углубленное изучение отдельных предметов – 34,3%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93726" y="317"/>
        <a:ext cx="1708546" cy="1025128"/>
      </dsp:txXfrm>
    </dsp:sp>
    <dsp:sp modelId="{F0912705-F6AC-4E35-923B-8B34551BC3CE}">
      <dsp:nvSpPr>
        <dsp:cNvPr id="0" name=""/>
        <dsp:cNvSpPr/>
      </dsp:nvSpPr>
      <dsp:spPr>
        <a:xfrm>
          <a:off x="4073128" y="317"/>
          <a:ext cx="1708546" cy="1025128"/>
        </a:xfrm>
        <a:prstGeom prst="rect">
          <a:avLst/>
        </a:prstGeom>
        <a:solidFill>
          <a:srgbClr val="FFFF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Обучение музыке, пению, театральному искусству – 31,5%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073128" y="317"/>
        <a:ext cx="1708546" cy="1025128"/>
      </dsp:txXfrm>
    </dsp:sp>
    <dsp:sp modelId="{5CDC512C-4F4A-46FA-AB67-32A1A33C4E91}">
      <dsp:nvSpPr>
        <dsp:cNvPr id="0" name=""/>
        <dsp:cNvSpPr/>
      </dsp:nvSpPr>
      <dsp:spPr>
        <a:xfrm>
          <a:off x="415453" y="1196299"/>
          <a:ext cx="2752896" cy="1025128"/>
        </a:xfrm>
        <a:prstGeom prst="rect">
          <a:avLst/>
        </a:prstGeom>
        <a:solidFill>
          <a:srgbClr val="00CC00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Занятия творчеством (живопись, прикладное творчество, литература, кино-фото-видеосъемка) – 11,1%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15453" y="1196299"/>
        <a:ext cx="2752896" cy="1025128"/>
      </dsp:txXfrm>
    </dsp:sp>
    <dsp:sp modelId="{DFB35B99-4008-4CC8-B78E-B5395B19DD45}">
      <dsp:nvSpPr>
        <dsp:cNvPr id="0" name=""/>
        <dsp:cNvSpPr/>
      </dsp:nvSpPr>
      <dsp:spPr>
        <a:xfrm>
          <a:off x="3339204" y="1196299"/>
          <a:ext cx="2341341" cy="1025128"/>
        </a:xfrm>
        <a:prstGeom prst="rect">
          <a:avLst/>
        </a:prstGeom>
        <a:solidFill>
          <a:srgbClr val="66CCFF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Обучение иностранному языку -  10,3%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339204" y="1196299"/>
        <a:ext cx="2341341" cy="1025128"/>
      </dsp:txXfrm>
    </dsp:sp>
    <dsp:sp modelId="{381F7606-1980-4361-A30C-C5CFFD58241F}">
      <dsp:nvSpPr>
        <dsp:cNvPr id="0" name=""/>
        <dsp:cNvSpPr/>
      </dsp:nvSpPr>
      <dsp:spPr>
        <a:xfrm>
          <a:off x="798783" y="2392282"/>
          <a:ext cx="2353608" cy="1025128"/>
        </a:xfrm>
        <a:prstGeom prst="rect">
          <a:avLst/>
        </a:prstGeom>
        <a:solidFill>
          <a:srgbClr val="0066FF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Изучение и конструирование техники, информатика и программирование – 5,9%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98783" y="2392282"/>
        <a:ext cx="2353608" cy="1025128"/>
      </dsp:txXfrm>
    </dsp:sp>
    <dsp:sp modelId="{BC82E183-7B0C-49EC-A8C1-F015719BEAA3}">
      <dsp:nvSpPr>
        <dsp:cNvPr id="0" name=""/>
        <dsp:cNvSpPr/>
      </dsp:nvSpPr>
      <dsp:spPr>
        <a:xfrm>
          <a:off x="3323246" y="2392282"/>
          <a:ext cx="1973969" cy="1025128"/>
        </a:xfrm>
        <a:prstGeom prst="rect">
          <a:avLst/>
        </a:prstGeom>
        <a:solidFill>
          <a:srgbClr val="CC00FF">
            <a:alpha val="1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bg2">
                  <a:lumMod val="25000"/>
                </a:schemeClr>
              </a:solidFill>
            </a:rPr>
            <a:t>Изучение природы, культуры, краеведение, туризм – 1,8%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323246" y="2392282"/>
        <a:ext cx="1973969" cy="1025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4CE41-3207-49DC-B84A-A5139D4E58FB}">
      <dsp:nvSpPr>
        <dsp:cNvPr id="0" name=""/>
        <dsp:cNvSpPr/>
      </dsp:nvSpPr>
      <dsp:spPr>
        <a:xfrm>
          <a:off x="0" y="3258"/>
          <a:ext cx="3960439" cy="91690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Респонденты, получившие за последние 12 месяцев консультацию (проходившие обследование) у врача-специалиста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759" y="48017"/>
        <a:ext cx="3870921" cy="827384"/>
      </dsp:txXfrm>
    </dsp:sp>
    <dsp:sp modelId="{2C8768BF-8EF8-4A1D-B9CC-FE55CAACEB47}">
      <dsp:nvSpPr>
        <dsp:cNvPr id="0" name=""/>
        <dsp:cNvSpPr/>
      </dsp:nvSpPr>
      <dsp:spPr>
        <a:xfrm>
          <a:off x="0" y="1008112"/>
          <a:ext cx="3960439" cy="65262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бесплатно – по полису обязательного медицинского страхования (ОМС) – 77,4%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858" y="1039970"/>
        <a:ext cx="3896723" cy="588905"/>
      </dsp:txXfrm>
    </dsp:sp>
    <dsp:sp modelId="{F506A43B-FFB9-4B2B-8487-EDB89B77EFBB}">
      <dsp:nvSpPr>
        <dsp:cNvPr id="0" name=""/>
        <dsp:cNvSpPr/>
      </dsp:nvSpPr>
      <dsp:spPr>
        <a:xfrm>
          <a:off x="0" y="1753614"/>
          <a:ext cx="3960439" cy="104832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платной основе за счет собственных средств  – по полису добровольного медицинского страхования (ДМС),  по счетам за отдельные виды услуг – 37,2%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175" y="1804789"/>
        <a:ext cx="3858089" cy="945970"/>
      </dsp:txXfrm>
    </dsp:sp>
    <dsp:sp modelId="{FCF0DD26-3057-4F55-9957-EE55B56B31C4}">
      <dsp:nvSpPr>
        <dsp:cNvPr id="0" name=""/>
        <dsp:cNvSpPr/>
      </dsp:nvSpPr>
      <dsp:spPr>
        <a:xfrm>
          <a:off x="0" y="2900471"/>
          <a:ext cx="3960439" cy="128428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на платной основе за счет средств работодателя – по полису добровольного медицинского страхования (ДМС),  по счетам за отдельные виды –   1,7% 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694" y="2963165"/>
        <a:ext cx="3835051" cy="1158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4CE41-3207-49DC-B84A-A5139D4E58FB}">
      <dsp:nvSpPr>
        <dsp:cNvPr id="0" name=""/>
        <dsp:cNvSpPr/>
      </dsp:nvSpPr>
      <dsp:spPr>
        <a:xfrm>
          <a:off x="0" y="0"/>
          <a:ext cx="3871716" cy="152467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платная консультация (платное медицинское обследование) предложена (предложено) врачом государственной (муниципальной, ведомственной) медицинской организации – 6,1%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4428" y="74428"/>
        <a:ext cx="3722860" cy="1375818"/>
      </dsp:txXfrm>
    </dsp:sp>
    <dsp:sp modelId="{2C8768BF-8EF8-4A1D-B9CC-FE55CAACEB47}">
      <dsp:nvSpPr>
        <dsp:cNvPr id="0" name=""/>
        <dsp:cNvSpPr/>
      </dsp:nvSpPr>
      <dsp:spPr>
        <a:xfrm>
          <a:off x="0" y="1462140"/>
          <a:ext cx="3871716" cy="115927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таких специалистов нет в государственных (муниципальных, ведомственных) медицинских организациях, расположенных поблизости – 9,5%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591" y="1518731"/>
        <a:ext cx="3758534" cy="1046088"/>
      </dsp:txXfrm>
    </dsp:sp>
    <dsp:sp modelId="{F506A43B-FFB9-4B2B-8487-EDB89B77EFBB}">
      <dsp:nvSpPr>
        <dsp:cNvPr id="0" name=""/>
        <dsp:cNvSpPr/>
      </dsp:nvSpPr>
      <dsp:spPr>
        <a:xfrm>
          <a:off x="0" y="2691333"/>
          <a:ext cx="3871716" cy="149104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имеют возможности попасть в государственную (муниципальную) медицинскую организацию из-за нехватки времени, больших очередей, необходимости предварительной записи – 42,8%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2787" y="2764120"/>
        <a:ext cx="3726142" cy="1345467"/>
      </dsp:txXfrm>
    </dsp:sp>
    <dsp:sp modelId="{FCF0DD26-3057-4F55-9957-EE55B56B31C4}">
      <dsp:nvSpPr>
        <dsp:cNvPr id="0" name=""/>
        <dsp:cNvSpPr/>
      </dsp:nvSpPr>
      <dsp:spPr>
        <a:xfrm>
          <a:off x="0" y="4245518"/>
          <a:ext cx="3871716" cy="1017515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считают консультации (медицинские обследования) в платных медицинских организациях более качественными и надежными – 38,8% </a:t>
          </a:r>
          <a:endParaRPr lang="ru-RU" sz="1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71" y="4295189"/>
        <a:ext cx="3772374" cy="918173"/>
      </dsp:txXfrm>
    </dsp:sp>
    <dsp:sp modelId="{8B0DFF2C-61F7-4A56-8CC0-0C084C5ED6F0}">
      <dsp:nvSpPr>
        <dsp:cNvPr id="0" name=""/>
        <dsp:cNvSpPr/>
      </dsp:nvSpPr>
      <dsp:spPr>
        <a:xfrm>
          <a:off x="0" y="5213032"/>
          <a:ext cx="3871716" cy="54760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Другая причина – 2,8%</a:t>
          </a:r>
          <a:endParaRPr lang="ru-RU" sz="1400" b="0" i="0" u="none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732" y="5239764"/>
        <a:ext cx="3818252" cy="494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91BF-8BF4-4DAE-8EE9-5BD6EE305C6A}">
      <dsp:nvSpPr>
        <dsp:cNvPr id="0" name=""/>
        <dsp:cNvSpPr/>
      </dsp:nvSpPr>
      <dsp:spPr>
        <a:xfrm>
          <a:off x="0" y="0"/>
          <a:ext cx="40676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7E5AD-DC17-4C0E-8BB0-3DAAA88A781F}">
      <dsp:nvSpPr>
        <dsp:cNvPr id="0" name=""/>
        <dsp:cNvSpPr/>
      </dsp:nvSpPr>
      <dsp:spPr>
        <a:xfrm flipH="1">
          <a:off x="0" y="2566"/>
          <a:ext cx="30507" cy="525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" kern="1200" dirty="0" smtClean="0"/>
            <a:t>.</a:t>
          </a:r>
          <a:endParaRPr lang="ru-RU" sz="300" kern="1200" dirty="0"/>
        </a:p>
      </dsp:txBody>
      <dsp:txXfrm>
        <a:off x="0" y="2566"/>
        <a:ext cx="30507" cy="5251450"/>
      </dsp:txXfrm>
    </dsp:sp>
    <dsp:sp modelId="{927632D3-AA97-4B70-BE94-6D80A16DD192}">
      <dsp:nvSpPr>
        <dsp:cNvPr id="0" name=""/>
        <dsp:cNvSpPr/>
      </dsp:nvSpPr>
      <dsp:spPr>
        <a:xfrm>
          <a:off x="10321" y="0"/>
          <a:ext cx="3193102" cy="123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 последние 12 месяцев получали:</a:t>
          </a:r>
          <a:endParaRPr lang="ru-RU" sz="2000" kern="1200" dirty="0"/>
        </a:p>
      </dsp:txBody>
      <dsp:txXfrm>
        <a:off x="10321" y="0"/>
        <a:ext cx="3193102" cy="1234655"/>
      </dsp:txXfrm>
    </dsp:sp>
    <dsp:sp modelId="{84D5E285-A227-4FAF-A9A5-A7E2D20903CE}">
      <dsp:nvSpPr>
        <dsp:cNvPr id="0" name=""/>
        <dsp:cNvSpPr/>
      </dsp:nvSpPr>
      <dsp:spPr>
        <a:xfrm>
          <a:off x="30507" y="1298954"/>
          <a:ext cx="32541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F1957-8D9D-4EA9-86A7-79FC17B3F524}">
      <dsp:nvSpPr>
        <dsp:cNvPr id="0" name=""/>
        <dsp:cNvSpPr/>
      </dsp:nvSpPr>
      <dsp:spPr>
        <a:xfrm>
          <a:off x="91522" y="1360687"/>
          <a:ext cx="3193102" cy="123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бесплатное лекарственное обеспечение – 29,3%</a:t>
          </a:r>
          <a:endParaRPr lang="ru-RU" sz="1800" kern="1200" dirty="0"/>
        </a:p>
      </dsp:txBody>
      <dsp:txXfrm>
        <a:off x="91522" y="1360687"/>
        <a:ext cx="3193102" cy="1234655"/>
      </dsp:txXfrm>
    </dsp:sp>
    <dsp:sp modelId="{C3C60617-2E29-42A1-B274-27B1DD400227}">
      <dsp:nvSpPr>
        <dsp:cNvPr id="0" name=""/>
        <dsp:cNvSpPr/>
      </dsp:nvSpPr>
      <dsp:spPr>
        <a:xfrm>
          <a:off x="30507" y="2595342"/>
          <a:ext cx="32541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05885-EEE1-4599-B394-F1E7870DAD0A}">
      <dsp:nvSpPr>
        <dsp:cNvPr id="0" name=""/>
        <dsp:cNvSpPr/>
      </dsp:nvSpPr>
      <dsp:spPr>
        <a:xfrm>
          <a:off x="91522" y="2657074"/>
          <a:ext cx="3193102" cy="123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лекарственное обеспечение по льготным ценам – 1,6%</a:t>
          </a:r>
          <a:endParaRPr lang="ru-RU" sz="1800" kern="1200" dirty="0"/>
        </a:p>
      </dsp:txBody>
      <dsp:txXfrm>
        <a:off x="91522" y="2657074"/>
        <a:ext cx="3193102" cy="1234655"/>
      </dsp:txXfrm>
    </dsp:sp>
    <dsp:sp modelId="{32B3DD8B-D6DB-4283-8349-952578CD0270}">
      <dsp:nvSpPr>
        <dsp:cNvPr id="0" name=""/>
        <dsp:cNvSpPr/>
      </dsp:nvSpPr>
      <dsp:spPr>
        <a:xfrm>
          <a:off x="30507" y="3891729"/>
          <a:ext cx="32541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54B32-BA48-4218-9C6D-B7B33520E176}">
      <dsp:nvSpPr>
        <dsp:cNvPr id="0" name=""/>
        <dsp:cNvSpPr/>
      </dsp:nvSpPr>
      <dsp:spPr>
        <a:xfrm>
          <a:off x="125113" y="3854826"/>
          <a:ext cx="3193102" cy="123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денежное возмещение стоимости бесплатного лекарственного обеспечения – 62,3%</a:t>
          </a:r>
          <a:endParaRPr lang="ru-RU" sz="1800" kern="1200" dirty="0"/>
        </a:p>
      </dsp:txBody>
      <dsp:txXfrm>
        <a:off x="125113" y="3854826"/>
        <a:ext cx="3193102" cy="1234655"/>
      </dsp:txXfrm>
    </dsp:sp>
    <dsp:sp modelId="{2D0E6068-E783-4D06-B4AD-316E6C4B27FF}">
      <dsp:nvSpPr>
        <dsp:cNvPr id="0" name=""/>
        <dsp:cNvSpPr/>
      </dsp:nvSpPr>
      <dsp:spPr>
        <a:xfrm>
          <a:off x="30507" y="5188117"/>
          <a:ext cx="32541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614DB-ADD1-4BE0-AD0A-E420429A4982}">
      <dsp:nvSpPr>
        <dsp:cNvPr id="0" name=""/>
        <dsp:cNvSpPr/>
      </dsp:nvSpPr>
      <dsp:spPr>
        <a:xfrm>
          <a:off x="0" y="191673"/>
          <a:ext cx="7730426" cy="487230"/>
        </a:xfrm>
        <a:prstGeom prst="rect">
          <a:avLst/>
        </a:prstGeom>
        <a:noFill/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Респонденты в возрасте 16 лет и более, занимавшиеся поиском работы (подработки) в 2016-2017 годах избрали для поиска работы: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91673"/>
        <a:ext cx="7730426" cy="487230"/>
      </dsp:txXfrm>
    </dsp:sp>
    <dsp:sp modelId="{1EDD1349-BCEC-48FF-BACB-B169231AC31C}">
      <dsp:nvSpPr>
        <dsp:cNvPr id="0" name=""/>
        <dsp:cNvSpPr/>
      </dsp:nvSpPr>
      <dsp:spPr>
        <a:xfrm>
          <a:off x="0" y="678904"/>
          <a:ext cx="7730426" cy="2305799"/>
        </a:xfrm>
        <a:prstGeom prst="rect">
          <a:avLst/>
        </a:prstGeom>
        <a:noFill/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обращение к знакомым и родственникам </a:t>
          </a:r>
          <a:r>
            <a:rPr lang="ru-RU" sz="1400" b="0" i="0" u="none" kern="1200" smtClean="0"/>
            <a:t>– 69,7%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обращение в государственную службу занятости (центр занятости населения) – 7,2%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обращение в частную службу занятости (кадровое агентство) – 0,7%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просмотр объявлений в средствах массовой информации (газеты, журналы, телевидение и пр.) – 34,8%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размещение объявлений в средствах массовой информации – 2,5%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просмотр объявлений в сети «Интернет» - 42,3%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просмотр объявлений на сайте «Работа в России» - 4,1%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размещение объявлений (резюме) в сети «Интернет» - 5,7%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непосредственное обращение к работодателю – 26,2%</a:t>
          </a:r>
          <a:endParaRPr lang="ru-RU" sz="1400" kern="1200" dirty="0"/>
        </a:p>
      </dsp:txBody>
      <dsp:txXfrm>
        <a:off x="0" y="678904"/>
        <a:ext cx="7730426" cy="2305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2654E-BFB8-415C-9280-4690F30920AB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6D4A-DA60-4274-A3DA-2BAE53CE9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45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ED9A4-9AF8-44BE-89D0-2467AEC26279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744538"/>
            <a:ext cx="31527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D9F25-851E-4803-80AA-415D1E62F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1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6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0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9F25-851E-4803-80AA-415D1E62F7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7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8424861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7643003"/>
            <a:ext cx="8458200" cy="1924958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6119866"/>
            <a:ext cx="8458200" cy="143996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10194977"/>
            <a:ext cx="758952" cy="38879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64986"/>
            <a:ext cx="1828800" cy="921479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64986"/>
            <a:ext cx="6248400" cy="921479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120001"/>
            <a:ext cx="2895600" cy="45499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10194977"/>
            <a:ext cx="758952" cy="38879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424927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2639942"/>
            <a:ext cx="8458200" cy="1919958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4640981"/>
            <a:ext cx="8686800" cy="1865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719984"/>
            <a:ext cx="8686800" cy="13247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2519945"/>
            <a:ext cx="4191000" cy="7439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2519945"/>
            <a:ext cx="4343400" cy="7439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8519815"/>
            <a:ext cx="8610600" cy="138996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6" y="1049977"/>
            <a:ext cx="4290556" cy="100747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9" y="1049977"/>
            <a:ext cx="4292241" cy="100747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6" y="2072457"/>
            <a:ext cx="4290556" cy="6207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2072457"/>
            <a:ext cx="4288536" cy="6207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10199776"/>
            <a:ext cx="762000" cy="38879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9479796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719984"/>
            <a:ext cx="8686800" cy="13247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9211009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8639812"/>
            <a:ext cx="8458200" cy="81998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3" y="959979"/>
            <a:ext cx="3008313" cy="7559834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2" y="959979"/>
            <a:ext cx="5340351" cy="755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971056"/>
            <a:ext cx="5029200" cy="5759874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7864016"/>
            <a:ext cx="5867400" cy="822483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8713540"/>
            <a:ext cx="5867400" cy="120997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654925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2447450"/>
            <a:ext cx="8686800" cy="71273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120001"/>
            <a:ext cx="2514600" cy="45499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120001"/>
            <a:ext cx="3352800" cy="45499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10199780"/>
            <a:ext cx="762000" cy="384992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719984"/>
            <a:ext cx="8686800" cy="131997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654925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666087"/>
            <a:ext cx="8629651" cy="37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7.jpeg"/><Relationship Id="rId10" Type="http://schemas.openxmlformats.org/officeDocument/2006/relationships/diagramData" Target="../diagrams/data3.xml"/><Relationship Id="rId4" Type="http://schemas.openxmlformats.org/officeDocument/2006/relationships/chart" Target="../charts/chart2.xml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8.png"/><Relationship Id="rId4" Type="http://schemas.openxmlformats.org/officeDocument/2006/relationships/diagramData" Target="../diagrams/data4.xml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chart" Target="../charts/chart4.xml"/><Relationship Id="rId5" Type="http://schemas.openxmlformats.org/officeDocument/2006/relationships/image" Target="../media/image6.png"/><Relationship Id="rId10" Type="http://schemas.microsoft.com/office/2007/relationships/diagramDrawing" Target="../diagrams/drawing5.xml"/><Relationship Id="rId4" Type="http://schemas.microsoft.com/office/2007/relationships/hdphoto" Target="../media/hdphoto2.wdp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63" y="2722496"/>
            <a:ext cx="2287161" cy="280831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6" name="Рисунок 35" descr="C:\Users\p33_skorobova\AppData\Local\Microsoft\Windows\Temporary Internet Files\Content.Word\children-hobbies-set-vector-13388726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" y="7218221"/>
            <a:ext cx="3151898" cy="2862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Группа 14"/>
          <p:cNvGrpSpPr/>
          <p:nvPr/>
        </p:nvGrpSpPr>
        <p:grpSpPr>
          <a:xfrm>
            <a:off x="102198" y="83316"/>
            <a:ext cx="8225439" cy="881633"/>
            <a:chOff x="102198" y="83316"/>
            <a:chExt cx="8225439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572061" cy="571848"/>
              <a:chOff x="579775" y="133580"/>
              <a:chExt cx="6822741" cy="6096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spc="4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endPos="0" dist="29997" dir="5400000" sy="-100000" algn="bl" rotWithShape="0"/>
                    </a:effectLst>
                    <a:latin typeface="Arial Black" panose="020B0A04020102020204" pitchFamily="34" charset="0"/>
                  </a:rPr>
                  <a:t>СТАТИСТИЧЕСКИЙ КАЛЕЙДОСКОП</a:t>
                </a:r>
                <a:endParaRPr lang="ru-RU" sz="2000" spc="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endPos="0" dist="29997" dir="5400000" sy="-10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7" y="198545"/>
                <a:ext cx="903109" cy="54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</a:t>
                </a:r>
                <a:r>
                  <a:rPr lang="ru-RU" sz="11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 </a:t>
                </a: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14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Прямоугольник 2"/>
          <p:cNvSpPr/>
          <p:nvPr/>
        </p:nvSpPr>
        <p:spPr>
          <a:xfrm>
            <a:off x="553255" y="813649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в 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8176" y="1711287"/>
            <a:ext cx="9144000" cy="360040"/>
          </a:xfrm>
          <a:prstGeom prst="rect">
            <a:avLst/>
          </a:prstGeom>
          <a:solidFill>
            <a:srgbClr val="FFFF99">
              <a:alpha val="2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5867197"/>
              </p:ext>
            </p:extLst>
          </p:nvPr>
        </p:nvGraphicFramePr>
        <p:xfrm>
          <a:off x="251520" y="2722496"/>
          <a:ext cx="8834304" cy="395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72467" y="2023550"/>
            <a:ext cx="695517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Оценка родителями общеобразовательной </a:t>
            </a:r>
            <a:r>
              <a:rPr lang="ru-RU" dirty="0" smtClean="0">
                <a:solidFill>
                  <a:schemeClr val="tx1"/>
                </a:solidFill>
              </a:rPr>
              <a:t>организации (в %)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42812906"/>
              </p:ext>
            </p:extLst>
          </p:nvPr>
        </p:nvGraphicFramePr>
        <p:xfrm>
          <a:off x="2771800" y="6912049"/>
          <a:ext cx="6096000" cy="341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8246" y="6407993"/>
            <a:ext cx="8635754" cy="540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Посещение дополнительных занятий в </a:t>
            </a:r>
            <a:r>
              <a:rPr lang="ru-RU" dirty="0">
                <a:solidFill>
                  <a:schemeClr val="tx1"/>
                </a:solidFill>
              </a:rPr>
              <a:t>2016-2017 </a:t>
            </a:r>
            <a:r>
              <a:rPr lang="ru-RU" dirty="0" smtClean="0">
                <a:solidFill>
                  <a:schemeClr val="tx1"/>
                </a:solidFill>
              </a:rPr>
              <a:t>году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02198" y="83316"/>
            <a:ext cx="8286225" cy="881633"/>
            <a:chOff x="102198" y="83316"/>
            <a:chExt cx="8286225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632847" cy="571848"/>
              <a:chOff x="579775" y="133580"/>
              <a:chExt cx="6877512" cy="6096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000" spc="40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endPos="0" dist="29997" dir="5400000" sy="-100000" algn="bl" rotWithShape="0"/>
                    </a:effectLst>
                    <a:latin typeface="Arial Black" panose="020B0A04020102020204" pitchFamily="34" charset="0"/>
                  </a:defRPr>
                </a:lvl1pPr>
              </a:lstStyle>
              <a:p>
                <a:r>
                  <a:rPr lang="ru-RU" dirty="0"/>
                  <a:t>СТАТИСТИЧЕСКИЙ КАЛЕЙДОСКОП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7" y="198545"/>
                <a:ext cx="957880" cy="54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</a:t>
                </a:r>
                <a:r>
                  <a:rPr lang="ru-RU" sz="11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 </a:t>
                </a: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14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" name="Прямоугольник 13"/>
          <p:cNvSpPr/>
          <p:nvPr/>
        </p:nvSpPr>
        <p:spPr>
          <a:xfrm>
            <a:off x="553255" y="813649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в 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1691455"/>
            <a:ext cx="9108504" cy="360040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ЗДРАВООХРАНЕНИЕ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16651179"/>
              </p:ext>
            </p:extLst>
          </p:nvPr>
        </p:nvGraphicFramePr>
        <p:xfrm>
          <a:off x="323528" y="7632129"/>
          <a:ext cx="4901823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1661478383"/>
              </p:ext>
            </p:extLst>
          </p:nvPr>
        </p:nvGraphicFramePr>
        <p:xfrm>
          <a:off x="319069" y="2231529"/>
          <a:ext cx="39604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101581148"/>
              </p:ext>
            </p:extLst>
          </p:nvPr>
        </p:nvGraphicFramePr>
        <p:xfrm>
          <a:off x="5088125" y="4175745"/>
          <a:ext cx="387171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50910" y="6662143"/>
            <a:ext cx="4084437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удовлетворенности работой поликлиники, к которой прикреплены члены домохозяйства</a:t>
            </a:r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4264296" y="4247753"/>
            <a:ext cx="739752" cy="720080"/>
          </a:xfrm>
          <a:prstGeom prst="stripedRightArrow">
            <a:avLst>
              <a:gd name="adj1" fmla="val 33875"/>
              <a:gd name="adj2" fmla="val 3790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O:\КОРОБОВА\КДУ_2016\картинки_КДУ\Мед2.jpg"/>
          <p:cNvPicPr/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89" y="1772343"/>
            <a:ext cx="2647580" cy="223224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02198" y="83316"/>
            <a:ext cx="8032783" cy="881633"/>
            <a:chOff x="102198" y="83316"/>
            <a:chExt cx="8032783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379405" cy="571847"/>
              <a:chOff x="579775" y="133580"/>
              <a:chExt cx="6649150" cy="60962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spc="4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/>
                    <a:latin typeface="Arial Black" panose="020B0A04020102020204" pitchFamily="34" charset="0"/>
                  </a:rPr>
                  <a:t>СТАТИСТИЧЕСКИЙ КАЛЕЙДОСКОП</a:t>
                </a:r>
                <a:endParaRPr lang="ru-RU" sz="2000" spc="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/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8" y="198545"/>
                <a:ext cx="729517" cy="5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№14</a:t>
                </a:r>
                <a:r>
                  <a:rPr lang="ru-RU" sz="11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 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Прямоугольник 9"/>
          <p:cNvSpPr/>
          <p:nvPr/>
        </p:nvSpPr>
        <p:spPr>
          <a:xfrm>
            <a:off x="575048" y="75585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</a:t>
            </a:r>
            <a:r>
              <a:rPr lang="ru-RU" b="1" i="1" dirty="0">
                <a:solidFill>
                  <a:srgbClr val="5F5F5F"/>
                </a:solidFill>
              </a:rPr>
              <a:t> </a:t>
            </a:r>
            <a:r>
              <a:rPr lang="ru-RU" b="1" i="1" dirty="0" smtClean="0">
                <a:solidFill>
                  <a:srgbClr val="5F5F5F"/>
                </a:solidFill>
              </a:rPr>
              <a:t>в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55465"/>
            <a:ext cx="9122207" cy="360040"/>
          </a:xfrm>
          <a:prstGeom prst="rect">
            <a:avLst/>
          </a:prstGeom>
          <a:solidFill>
            <a:srgbClr val="FF9966">
              <a:alpha val="1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СОЦИАЛЬНОЕ ОБСЛУЖИВАНИЕ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18" y="1855208"/>
            <a:ext cx="4683598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лиц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старше трудоспособного возраста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инвалидов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всех возрастных групп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имеют право на получение бесплатного (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или льготного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лекарственного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21%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2896044"/>
              </p:ext>
            </p:extLst>
          </p:nvPr>
        </p:nvGraphicFramePr>
        <p:xfrm>
          <a:off x="493457" y="4186453"/>
          <a:ext cx="406764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4472265"/>
              </p:ext>
            </p:extLst>
          </p:nvPr>
        </p:nvGraphicFramePr>
        <p:xfrm>
          <a:off x="4139952" y="4535169"/>
          <a:ext cx="44808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6" name="Рисунок 25" descr="O:\КОРОБОВА\КДУ_2016\картинки_КДУ\Социалка_эмблемма2.jpg"/>
          <p:cNvPicPr/>
          <p:nvPr/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79180"/>
            <a:ext cx="3832755" cy="24779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61103" y="3706371"/>
            <a:ext cx="4561104" cy="901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 </a:t>
            </a:r>
            <a:r>
              <a:rPr lang="ru-RU" sz="1600" b="1" dirty="0">
                <a:solidFill>
                  <a:schemeClr val="tx1"/>
                </a:solidFill>
              </a:rPr>
              <a:t>причинам отказа от получения бесплатного лекарственного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36794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O:\КОРОБОВА\КДУ_2016\картинки_КДУ\Поиск работы3.jpg"/>
          <p:cNvPicPr/>
          <p:nvPr/>
        </p:nvPicPr>
        <p:blipFill rotWithShape="1">
          <a:blip r:embed="rId3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" b="7000"/>
          <a:stretch/>
        </p:blipFill>
        <p:spPr bwMode="auto">
          <a:xfrm>
            <a:off x="1251113" y="6047953"/>
            <a:ext cx="7065302" cy="1863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02198" y="83316"/>
            <a:ext cx="8214217" cy="881633"/>
            <a:chOff x="102198" y="83316"/>
            <a:chExt cx="8214217" cy="8816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2686">
              <a:off x="102198" y="83316"/>
              <a:ext cx="1203568" cy="881633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755576" y="221125"/>
              <a:ext cx="7560839" cy="571848"/>
              <a:chOff x="579775" y="133580"/>
              <a:chExt cx="6812630" cy="6096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79775" y="133580"/>
                <a:ext cx="6323005" cy="4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spc="400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endPos="0" dist="29997" dir="5400000" sy="-100000" algn="bl" rotWithShape="0"/>
                    </a:effectLst>
                    <a:latin typeface="Arial Black" panose="020B0A04020102020204" pitchFamily="34" charset="0"/>
                  </a:rPr>
                  <a:t>СТАТИСТИЧЕСКИЙ КАЛЕЙДОСКОП</a:t>
                </a:r>
                <a:endParaRPr lang="ru-RU" sz="2000" spc="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endPos="0" dist="29997" dir="5400000" sy="-10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99407" y="198545"/>
                <a:ext cx="892998" cy="544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dirty="0" smtClean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№ 14</a:t>
                </a:r>
                <a:endParaRPr lang="ru-RU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 Black" panose="020B0A040201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ru-RU" sz="16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latin typeface="Arial Black" panose="020B0A04020102020204" pitchFamily="34" charset="0"/>
                  </a:rPr>
                  <a:t>2019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6227870" y="274911"/>
                <a:ext cx="920497" cy="348094"/>
                <a:chOff x="5220771" y="196505"/>
                <a:chExt cx="920497" cy="348094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20771" y="370552"/>
                  <a:ext cx="920497" cy="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492309" y="196505"/>
                  <a:ext cx="0" cy="348094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Прямоугольник 9"/>
          <p:cNvSpPr/>
          <p:nvPr/>
        </p:nvSpPr>
        <p:spPr>
          <a:xfrm>
            <a:off x="575048" y="774831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F5F5F"/>
                </a:solidFill>
              </a:rPr>
              <a:t>Итоги выборочного наблюдения </a:t>
            </a:r>
            <a:r>
              <a:rPr lang="ru-RU" b="1" i="1" dirty="0">
                <a:solidFill>
                  <a:srgbClr val="5F5F5F"/>
                </a:solidFill>
              </a:rPr>
              <a:t>качества и доступности </a:t>
            </a:r>
            <a:r>
              <a:rPr lang="ru-RU" b="1" i="1" dirty="0" smtClean="0">
                <a:solidFill>
                  <a:srgbClr val="5F5F5F"/>
                </a:solidFill>
              </a:rPr>
              <a:t>услуг                       </a:t>
            </a:r>
            <a:r>
              <a:rPr lang="ru-RU" b="1" i="1" dirty="0">
                <a:solidFill>
                  <a:srgbClr val="5F5F5F"/>
                </a:solidFill>
              </a:rPr>
              <a:t>в сферах образования, здравоохранения и социального обслуживания, содействия занятости </a:t>
            </a:r>
            <a:r>
              <a:rPr lang="ru-RU" b="1" i="1" dirty="0" smtClean="0">
                <a:solidFill>
                  <a:srgbClr val="5F5F5F"/>
                </a:solidFill>
              </a:rPr>
              <a:t>населения </a:t>
            </a:r>
            <a:r>
              <a:rPr lang="ru-RU" b="1" i="1" dirty="0">
                <a:solidFill>
                  <a:srgbClr val="5F5F5F"/>
                </a:solidFill>
              </a:rPr>
              <a:t> </a:t>
            </a:r>
            <a:r>
              <a:rPr lang="ru-RU" b="1" i="1" dirty="0" smtClean="0">
                <a:solidFill>
                  <a:srgbClr val="5F5F5F"/>
                </a:solidFill>
              </a:rPr>
              <a:t>в 2017</a:t>
            </a:r>
            <a:r>
              <a:rPr lang="ru-RU" b="1" i="1" baseline="30000" dirty="0" smtClean="0">
                <a:solidFill>
                  <a:srgbClr val="5F5F5F"/>
                </a:solidFill>
              </a:rPr>
              <a:t>1</a:t>
            </a:r>
            <a:r>
              <a:rPr lang="ru-RU" b="1" i="1" dirty="0" smtClean="0">
                <a:solidFill>
                  <a:srgbClr val="5F5F5F"/>
                </a:solidFill>
              </a:rPr>
              <a:t>г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655465"/>
            <a:ext cx="9108504" cy="576064"/>
          </a:xfrm>
          <a:prstGeom prst="rect">
            <a:avLst/>
          </a:prstGeom>
          <a:solidFill>
            <a:srgbClr val="00CC00">
              <a:alpha val="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ЗАНЯТОСТЬ НАСЕЛЕНИЯ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37616735"/>
              </p:ext>
            </p:extLst>
          </p:nvPr>
        </p:nvGraphicFramePr>
        <p:xfrm>
          <a:off x="736986" y="2087513"/>
          <a:ext cx="7730427" cy="317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0924533"/>
              </p:ext>
            </p:extLst>
          </p:nvPr>
        </p:nvGraphicFramePr>
        <p:xfrm>
          <a:off x="430640" y="5111849"/>
          <a:ext cx="846183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60236" y="10295809"/>
            <a:ext cx="79071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aseline="30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Опрос проводился за период с июля 2016г. по июнь 2017г.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2740" y="8311690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2943</TotalTime>
  <Words>687</Words>
  <Application>Microsoft Office PowerPoint</Application>
  <PresentationFormat>Произвольный</PresentationFormat>
  <Paragraphs>80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Шмуратко Елена Николаевна</dc:creator>
  <cp:lastModifiedBy>1</cp:lastModifiedBy>
  <cp:revision>206</cp:revision>
  <cp:lastPrinted>2019-03-25T05:57:01Z</cp:lastPrinted>
  <dcterms:modified xsi:type="dcterms:W3CDTF">2019-07-05T18:00:03Z</dcterms:modified>
</cp:coreProperties>
</file>